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5"/>
  </p:notesMasterIdLst>
  <p:sldIdLst>
    <p:sldId id="257" r:id="rId2"/>
    <p:sldId id="262" r:id="rId3"/>
    <p:sldId id="263" r:id="rId4"/>
    <p:sldId id="264" r:id="rId5"/>
    <p:sldId id="265" r:id="rId6"/>
    <p:sldId id="266" r:id="rId7"/>
    <p:sldId id="305" r:id="rId8"/>
    <p:sldId id="269" r:id="rId9"/>
    <p:sldId id="304" r:id="rId10"/>
    <p:sldId id="272" r:id="rId11"/>
    <p:sldId id="283" r:id="rId12"/>
    <p:sldId id="273" r:id="rId13"/>
    <p:sldId id="275" r:id="rId14"/>
    <p:sldId id="276" r:id="rId15"/>
    <p:sldId id="277" r:id="rId16"/>
    <p:sldId id="278" r:id="rId17"/>
    <p:sldId id="398" r:id="rId18"/>
    <p:sldId id="281" r:id="rId19"/>
    <p:sldId id="282" r:id="rId20"/>
    <p:sldId id="284" r:id="rId21"/>
    <p:sldId id="285" r:id="rId22"/>
    <p:sldId id="287" r:id="rId23"/>
    <p:sldId id="288" r:id="rId24"/>
    <p:sldId id="289" r:id="rId25"/>
    <p:sldId id="290" r:id="rId26"/>
    <p:sldId id="292" r:id="rId27"/>
    <p:sldId id="293" r:id="rId28"/>
    <p:sldId id="294" r:id="rId29"/>
    <p:sldId id="295" r:id="rId30"/>
    <p:sldId id="296" r:id="rId31"/>
    <p:sldId id="298" r:id="rId32"/>
    <p:sldId id="299" r:id="rId33"/>
    <p:sldId id="300" r:id="rId34"/>
    <p:sldId id="301" r:id="rId35"/>
    <p:sldId id="302" r:id="rId36"/>
    <p:sldId id="306" r:id="rId37"/>
    <p:sldId id="307" r:id="rId38"/>
    <p:sldId id="308" r:id="rId39"/>
    <p:sldId id="309" r:id="rId40"/>
    <p:sldId id="310" r:id="rId41"/>
    <p:sldId id="311" r:id="rId42"/>
    <p:sldId id="313" r:id="rId43"/>
    <p:sldId id="314" r:id="rId44"/>
    <p:sldId id="315" r:id="rId45"/>
    <p:sldId id="323" r:id="rId46"/>
    <p:sldId id="325" r:id="rId47"/>
    <p:sldId id="326" r:id="rId48"/>
    <p:sldId id="329" r:id="rId49"/>
    <p:sldId id="330" r:id="rId50"/>
    <p:sldId id="332" r:id="rId51"/>
    <p:sldId id="333" r:id="rId52"/>
    <p:sldId id="334" r:id="rId53"/>
    <p:sldId id="335" r:id="rId54"/>
    <p:sldId id="336" r:id="rId55"/>
    <p:sldId id="399" r:id="rId56"/>
    <p:sldId id="341" r:id="rId57"/>
    <p:sldId id="342" r:id="rId58"/>
    <p:sldId id="344" r:id="rId59"/>
    <p:sldId id="346" r:id="rId60"/>
    <p:sldId id="347" r:id="rId61"/>
    <p:sldId id="349" r:id="rId62"/>
    <p:sldId id="350" r:id="rId63"/>
    <p:sldId id="351" r:id="rId64"/>
    <p:sldId id="352" r:id="rId65"/>
    <p:sldId id="353" r:id="rId66"/>
    <p:sldId id="355" r:id="rId67"/>
    <p:sldId id="358" r:id="rId68"/>
    <p:sldId id="359" r:id="rId69"/>
    <p:sldId id="363" r:id="rId70"/>
    <p:sldId id="364" r:id="rId71"/>
    <p:sldId id="365" r:id="rId72"/>
    <p:sldId id="369" r:id="rId73"/>
    <p:sldId id="374" r:id="rId74"/>
    <p:sldId id="376" r:id="rId75"/>
    <p:sldId id="377" r:id="rId76"/>
    <p:sldId id="378" r:id="rId77"/>
    <p:sldId id="379" r:id="rId78"/>
    <p:sldId id="380" r:id="rId79"/>
    <p:sldId id="381" r:id="rId80"/>
    <p:sldId id="382" r:id="rId81"/>
    <p:sldId id="383" r:id="rId82"/>
    <p:sldId id="384" r:id="rId83"/>
    <p:sldId id="386" r:id="rId84"/>
    <p:sldId id="387" r:id="rId85"/>
    <p:sldId id="388" r:id="rId86"/>
    <p:sldId id="389" r:id="rId87"/>
    <p:sldId id="390" r:id="rId88"/>
    <p:sldId id="391" r:id="rId89"/>
    <p:sldId id="392" r:id="rId90"/>
    <p:sldId id="393" r:id="rId91"/>
    <p:sldId id="394" r:id="rId92"/>
    <p:sldId id="395" r:id="rId93"/>
    <p:sldId id="396" r:id="rId9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Юлия Жишкова" initials="ЮЖ" lastIdx="49" clrIdx="0">
    <p:extLst>
      <p:ext uri="{19B8F6BF-5375-455C-9EA6-DF929625EA0E}">
        <p15:presenceInfo xmlns:p15="http://schemas.microsoft.com/office/powerpoint/2012/main" userId="Юлия Жишкова" providerId="None"/>
      </p:ext>
    </p:extLst>
  </p:cmAuthor>
  <p:cmAuthor id="2" name="Microsoft Office User" initials="MOU" lastIdx="12" clrIdx="1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3" name="Орехов Игорь Евгеньевич" initials="ОИЕ" lastIdx="61" clrIdx="2">
    <p:extLst>
      <p:ext uri="{19B8F6BF-5375-455C-9EA6-DF929625EA0E}">
        <p15:presenceInfo xmlns:p15="http://schemas.microsoft.com/office/powerpoint/2012/main" userId="S-1-5-21-2259819931-1759808520-3036082763-1165" providerId="AD"/>
      </p:ext>
    </p:extLst>
  </p:cmAuthor>
  <p:cmAuthor id="4" name="Игорь Орехов" initials="ИО" lastIdx="10" clrIdx="3">
    <p:extLst>
      <p:ext uri="{19B8F6BF-5375-455C-9EA6-DF929625EA0E}">
        <p15:presenceInfo xmlns:p15="http://schemas.microsoft.com/office/powerpoint/2012/main" userId="13b5c1d8ce9f2b1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4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59" autoAdjust="0"/>
    <p:restoredTop sz="95082"/>
  </p:normalViewPr>
  <p:slideViewPr>
    <p:cSldViewPr snapToGrid="0">
      <p:cViewPr varScale="1">
        <p:scale>
          <a:sx n="140" d="100"/>
          <a:sy n="140" d="100"/>
        </p:scale>
        <p:origin x="144" y="474"/>
      </p:cViewPr>
      <p:guideLst/>
    </p:cSldViewPr>
  </p:slideViewPr>
  <p:notesTextViewPr>
    <p:cViewPr>
      <p:scale>
        <a:sx n="300" d="100"/>
        <a:sy n="3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38F9A6-03E3-2046-8B04-91595C53C0BB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C6EC4-F44E-9B4C-A4AB-201F087DE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621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150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6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44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331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688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3127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08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703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805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442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2284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719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867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5837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921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364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653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7367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003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26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8906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1195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7603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6685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0224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912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4262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5A5F7-63EA-449D-4B76-65089B8D0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2FF265-BC34-656E-E370-EB052D4A35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64A915-87B2-F461-B123-93F51390B2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767147-A99F-CB20-BF96-A43E8A6AD3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4425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2125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7367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4686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5003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3899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39316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812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50707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30282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7569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1351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4432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7554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29918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3377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84708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10434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77175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55114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42976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37260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87314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71250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75941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76635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9151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7061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46079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1227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4297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45356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3183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55451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49406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45139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51444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C6EC4-F44E-9B4C-A4AB-201F087DE9F8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87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Шрифт, текст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4893BF0D-7306-A144-B85A-330C609C4D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7862" y="400814"/>
            <a:ext cx="2002342" cy="484287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74517A58-4487-D7E0-667C-2F692E6189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7862" y="2985185"/>
            <a:ext cx="831122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4000" b="1" i="1">
                <a:latin typeface="+mj-lt"/>
                <a:ea typeface="Inter Extra Bold" panose="02000503000000020004" pitchFamily="2" charset="0"/>
                <a:cs typeface="Inter Extra Bold" panose="02000503000000020004" pitchFamily="2" charset="0"/>
              </a:defRPr>
            </a:lvl1pPr>
          </a:lstStyle>
          <a:p>
            <a:r>
              <a:rPr lang="es-ES" dirty="0">
                <a:effectLst/>
              </a:rPr>
              <a:t>1C:</a:t>
            </a:r>
            <a:r>
              <a:rPr lang="ru-RU" dirty="0">
                <a:effectLst/>
              </a:rPr>
              <a:t>Риэлтор. Управление продажами недвижимости</a:t>
            </a:r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5623E1FA-7F49-9097-633B-6B62126CD8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7862" y="2373700"/>
            <a:ext cx="2943909" cy="33169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>
                <a:latin typeface="+mn-lt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ru-RU" dirty="0"/>
              <a:t>Презентация продукта</a:t>
            </a:r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FFBAA605-2C92-D7B3-9B40-F5A218CE1B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7862" y="6041490"/>
            <a:ext cx="7071575" cy="33169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>
                <a:latin typeface="+mn-lt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ru-RU" dirty="0">
                <a:effectLst/>
              </a:rPr>
              <a:t>Совместное решение фирмы 1С и компании ЭЛИАС ВЦ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3582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 userDrawn="1">
          <p15:clr>
            <a:srgbClr val="FBAE40"/>
          </p15:clr>
        </p15:guide>
        <p15:guide id="2" pos="619" userDrawn="1">
          <p15:clr>
            <a:srgbClr val="FBAE40"/>
          </p15:clr>
        </p15:guide>
        <p15:guide id="3" orient="horz" pos="1570" userDrawn="1">
          <p15:clr>
            <a:srgbClr val="FBAE40"/>
          </p15:clr>
        </p15:guide>
        <p15:guide id="4" orient="horz" pos="1956" userDrawn="1">
          <p15:clr>
            <a:srgbClr val="FBAE40"/>
          </p15:clr>
        </p15:guide>
        <p15:guide id="5" orient="horz" pos="38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3CF68E-92ED-2E11-A3E0-ACA0031BB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731114"/>
            <a:ext cx="10515600" cy="928287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>
              <a:lnSpc>
                <a:spcPct val="70000"/>
              </a:lnSpc>
              <a:defRPr sz="2800" b="1" i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AB4530D-DA69-4ED8-04CF-1E25E93FD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1680" y="1688967"/>
            <a:ext cx="10605452" cy="42933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/>
            </a:lvl1pPr>
            <a:lvl2pPr marL="457200" indent="0">
              <a:lnSpc>
                <a:spcPct val="90000"/>
              </a:lnSpc>
              <a:spcBef>
                <a:spcPts val="0"/>
              </a:spcBef>
              <a:buNone/>
              <a:defRPr sz="1800"/>
            </a:lvl2pPr>
            <a:lvl3pPr marL="914400" indent="0">
              <a:lnSpc>
                <a:spcPct val="90000"/>
              </a:lnSpc>
              <a:spcBef>
                <a:spcPts val="0"/>
              </a:spcBef>
              <a:buNone/>
              <a:defRPr sz="1600"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6" name="Рисунок 5" descr="Изображение выглядит как Шрифт, текст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35C98A91-FB12-AAAC-CDC6-68099D043B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96079" y="6196251"/>
            <a:ext cx="1545860" cy="37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236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orient="horz" pos="1139" userDrawn="1">
          <p15:clr>
            <a:srgbClr val="FBAE40"/>
          </p15:clr>
        </p15:guide>
        <p15:guide id="4" pos="728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9884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7B17E8-2D1A-B312-B901-CB3AA6C7D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rgbClr val="002060"/>
                </a:solidFill>
                <a:latin typeface="Helvetica" panose="020B0604020202020204" pitchFamily="2" charset="0"/>
              </a:rPr>
              <a:t>1C:</a:t>
            </a:r>
            <a:r>
              <a:rPr lang="ru-RU" i="0" dirty="0">
                <a:solidFill>
                  <a:srgbClr val="002060"/>
                </a:solidFill>
                <a:latin typeface="Helvetica" panose="020B0604020202020204" pitchFamily="2" charset="0"/>
              </a:rPr>
              <a:t>Риэлтор. Управление продажами недвижимости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CC8947-4642-D5BC-FD7F-46AFDA20C4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>
                <a:latin typeface="Helvetica" panose="020B0604020202020204" pitchFamily="2" charset="0"/>
              </a:rPr>
              <a:t>Презентация продукта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3DE7281-6C2D-37D8-8B27-65F864A0C5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>
                <a:latin typeface="Helvetica" panose="020B0604020202020204" pitchFamily="2" charset="0"/>
              </a:rPr>
              <a:t>Совместное решение фирмы 1С и компании ЭЛИАС ВЦ</a:t>
            </a:r>
          </a:p>
        </p:txBody>
      </p:sp>
    </p:spTree>
    <p:extLst>
      <p:ext uri="{BB962C8B-B14F-4D97-AF65-F5344CB8AC3E}">
        <p14:creationId xmlns:p14="http://schemas.microsoft.com/office/powerpoint/2010/main" val="223306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5744F3-9D5A-255F-AD64-E7350FD29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4441"/>
            <a:ext cx="10515600" cy="540000"/>
          </a:xfrm>
        </p:spPr>
        <p:txBody>
          <a:bodyPr tIns="0" bIns="0" anchor="ctr" anchorCtr="0"/>
          <a:lstStyle/>
          <a:p>
            <a:pPr>
              <a:lnSpc>
                <a:spcPct val="100000"/>
              </a:lnSpc>
            </a:pPr>
            <a:r>
              <a:rPr lang="ru-RU" sz="2400" dirty="0"/>
              <a:t> ПРЕДНАЗНАЧЕНИЕ ПРОДУКТА</a:t>
            </a:r>
          </a:p>
        </p:txBody>
      </p:sp>
      <p:pic>
        <p:nvPicPr>
          <p:cNvPr id="4" name="Рисунок 6">
            <a:extLst>
              <a:ext uri="{FF2B5EF4-FFF2-40B4-BE49-F238E27FC236}">
                <a16:creationId xmlns:a16="http://schemas.microsoft.com/office/drawing/2014/main" id="{7AA633E0-CE15-404B-B209-0D71336C0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270" y="1623247"/>
            <a:ext cx="1098341" cy="607318"/>
          </a:xfrm>
          <a:prstGeom prst="rect">
            <a:avLst/>
          </a:prstGeom>
        </p:spPr>
      </p:pic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1E64344E-D66B-E44A-AEF3-2FF2E1327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473" y="1526316"/>
            <a:ext cx="793247" cy="8011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E303E0-6E9E-BA42-BB86-9935F55694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82" y="1651712"/>
            <a:ext cx="2702411" cy="550389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8AB80D2-E299-594C-A834-B83022F939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737" y="2493373"/>
            <a:ext cx="10685184" cy="801180"/>
          </a:xfrm>
        </p:spPr>
        <p:txBody>
          <a:bodyPr/>
          <a:lstStyle/>
          <a:p>
            <a:pPr algn="ctr"/>
            <a:r>
              <a:rPr lang="ru-RU" altLang="ru-RU" sz="2400" b="1" dirty="0">
                <a:solidFill>
                  <a:schemeClr val="accent2"/>
                </a:solidFill>
                <a:latin typeface="Arial" charset="0"/>
              </a:rPr>
              <a:t>"1С:Риэлтор.  Управление продажами недвижимости" – совместное отраслевое решение фирмы "1С" и компании "ЭЛИАС ВЦ"</a:t>
            </a:r>
          </a:p>
          <a:p>
            <a:endParaRPr lang="en-US" sz="2400" dirty="0"/>
          </a:p>
        </p:txBody>
      </p:sp>
      <p:pic>
        <p:nvPicPr>
          <p:cNvPr id="11" name="Picture 25">
            <a:extLst>
              <a:ext uri="{FF2B5EF4-FFF2-40B4-BE49-F238E27FC236}">
                <a16:creationId xmlns:a16="http://schemas.microsoft.com/office/drawing/2014/main" id="{0C767FAE-6FC3-E741-9299-E82FB1679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89" y="3510468"/>
            <a:ext cx="792162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3106CCC-7CA2-814A-91D8-42AD82CFD3ED}"/>
              </a:ext>
            </a:extLst>
          </p:cNvPr>
          <p:cNvSpPr txBox="1"/>
          <p:nvPr/>
        </p:nvSpPr>
        <p:spPr>
          <a:xfrm>
            <a:off x="1589877" y="3443602"/>
            <a:ext cx="9341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" panose="020B0604020202020204" pitchFamily="2" charset="0"/>
              </a:rPr>
              <a:t>Продукт предназначен для компаний, в сферу деятельности которых входит подготовка и проведение сделок с недвижимостью, как на первичном, так и на вторичном рынках.</a:t>
            </a:r>
          </a:p>
          <a:p>
            <a:endParaRPr lang="en-US" dirty="0">
              <a:latin typeface="Helvetica" panose="020B0604020202020204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D55A58-3963-BF4F-ABF1-D55C6D9B967E}"/>
              </a:ext>
            </a:extLst>
          </p:cNvPr>
          <p:cNvSpPr txBox="1"/>
          <p:nvPr/>
        </p:nvSpPr>
        <p:spPr>
          <a:xfrm>
            <a:off x="1585609" y="4414134"/>
            <a:ext cx="90165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" panose="020B0604020202020204" pitchFamily="2" charset="0"/>
              </a:rPr>
              <a:t>Продукт обеспечивает комплексное управление процессами продажи недвижимости: от поступления  объектов в продажу до передачи покупателям и подведения финансовых результатов.</a:t>
            </a:r>
            <a:endParaRPr lang="en-US" dirty="0">
              <a:latin typeface="Helvetica" panose="020B0604020202020204" pitchFamily="2" charset="0"/>
            </a:endParaRPr>
          </a:p>
        </p:txBody>
      </p:sp>
      <p:pic>
        <p:nvPicPr>
          <p:cNvPr id="16" name="Picture 25">
            <a:extLst>
              <a:ext uri="{FF2B5EF4-FFF2-40B4-BE49-F238E27FC236}">
                <a16:creationId xmlns:a16="http://schemas.microsoft.com/office/drawing/2014/main" id="{EFF53D12-4B42-CD43-A954-FD56007C2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89" y="4490152"/>
            <a:ext cx="792162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5FBF7EC-44D4-DF40-BAD0-AB11C0B0EF29}"/>
              </a:ext>
            </a:extLst>
          </p:cNvPr>
          <p:cNvSpPr txBox="1"/>
          <p:nvPr/>
        </p:nvSpPr>
        <p:spPr>
          <a:xfrm>
            <a:off x="1585609" y="5440142"/>
            <a:ext cx="78268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Helvetica" panose="020B0604020202020204" pitchFamily="2" charset="0"/>
              </a:rPr>
              <a:t>При разработке продукта был обобщен опыт создания и успешной эксплуатации автоматизированных систем управления в более чем 300 компаниях различного масштаба, работающих на риэлторском рынке.</a:t>
            </a:r>
          </a:p>
          <a:p>
            <a:endParaRPr lang="en-US" dirty="0">
              <a:latin typeface="Helvetica" panose="020B0604020202020204" pitchFamily="2" charset="0"/>
            </a:endParaRPr>
          </a:p>
        </p:txBody>
      </p:sp>
      <p:pic>
        <p:nvPicPr>
          <p:cNvPr id="18" name="Picture 25">
            <a:extLst>
              <a:ext uri="{FF2B5EF4-FFF2-40B4-BE49-F238E27FC236}">
                <a16:creationId xmlns:a16="http://schemas.microsoft.com/office/drawing/2014/main" id="{24D605DC-1410-DF4A-8B28-983CA1DD4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68" y="5548648"/>
            <a:ext cx="792162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03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5"/>
            <a:ext cx="10515600" cy="540000"/>
          </a:xfrm>
        </p:spPr>
        <p:txBody>
          <a:bodyPr anchor="ctr" anchorCtr="0"/>
          <a:lstStyle/>
          <a:p>
            <a:pPr>
              <a:lnSpc>
                <a:spcPct val="100000"/>
              </a:lnSpc>
            </a:pPr>
            <a:r>
              <a:rPr lang="ru-RU" sz="2400" dirty="0"/>
              <a:t> ЦЕЛЕВАЯ АУДИТОРИЯ</a:t>
            </a:r>
            <a:endParaRPr lang="en-US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63947-0784-AC4F-A885-9F8D02730D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02806" y="2746246"/>
            <a:ext cx="5852674" cy="928287"/>
          </a:xfrm>
        </p:spPr>
        <p:txBody>
          <a:bodyPr/>
          <a:lstStyle/>
          <a:p>
            <a:r>
              <a:rPr lang="ru-RU" altLang="ru-RU" sz="2800" b="1" dirty="0">
                <a:solidFill>
                  <a:schemeClr val="accent2"/>
                </a:solidFill>
                <a:latin typeface="Arial" charset="0"/>
              </a:rPr>
              <a:t>Строительные и девелоперские компании</a:t>
            </a:r>
            <a:endParaRPr lang="en-US" sz="2800" dirty="0"/>
          </a:p>
        </p:txBody>
      </p:sp>
      <p:pic>
        <p:nvPicPr>
          <p:cNvPr id="4" name="Picture 18">
            <a:extLst>
              <a:ext uri="{FF2B5EF4-FFF2-40B4-BE49-F238E27FC236}">
                <a16:creationId xmlns:a16="http://schemas.microsoft.com/office/drawing/2014/main" id="{08E91356-F39A-D74C-9BE1-3C7EB1B55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588" y="2470214"/>
            <a:ext cx="2243138" cy="122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99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" name="Picture 19">
            <a:extLst>
              <a:ext uri="{FF2B5EF4-FFF2-40B4-BE49-F238E27FC236}">
                <a16:creationId xmlns:a16="http://schemas.microsoft.com/office/drawing/2014/main" id="{BF370E3D-A297-FE46-95AC-E66CAAB75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226" y="4324604"/>
            <a:ext cx="1439862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5825A79-E2F0-8A44-A377-68A8FFEEA646}"/>
              </a:ext>
            </a:extLst>
          </p:cNvPr>
          <p:cNvSpPr txBox="1">
            <a:spLocks/>
          </p:cNvSpPr>
          <p:nvPr/>
        </p:nvSpPr>
        <p:spPr>
          <a:xfrm>
            <a:off x="3702806" y="4807695"/>
            <a:ext cx="5852674" cy="47526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800" b="1" dirty="0">
                <a:solidFill>
                  <a:schemeClr val="accent2"/>
                </a:solidFill>
                <a:latin typeface="Arial" charset="0"/>
              </a:rPr>
              <a:t>Агентства недвижимости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91272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ТИПОВЫЕ ПРОБЛЕМЫ УПРАВЛЕНИЯ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63947-0784-AC4F-A885-9F8D02730D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71086" y="1615824"/>
            <a:ext cx="9666046" cy="4794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/>
            </a:pPr>
            <a:r>
              <a:rPr lang="ru-RU" altLang="ru-RU" b="1" dirty="0">
                <a:solidFill>
                  <a:schemeClr val="accent2"/>
                </a:solidFill>
                <a:latin typeface="Arial" charset="0"/>
              </a:rPr>
              <a:t>Отсутствие единой внутренней базы по объектам и клиентам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07C50C6-2CAD-0D46-86C8-B69F3ECBF21A}"/>
              </a:ext>
            </a:extLst>
          </p:cNvPr>
          <p:cNvSpPr txBox="1">
            <a:spLocks/>
          </p:cNvSpPr>
          <p:nvPr/>
        </p:nvSpPr>
        <p:spPr>
          <a:xfrm>
            <a:off x="1371086" y="2093661"/>
            <a:ext cx="9666046" cy="4794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/>
            </a:pPr>
            <a:r>
              <a:rPr lang="ru-RU" altLang="ru-RU" b="1" dirty="0">
                <a:solidFill>
                  <a:schemeClr val="accent2"/>
                </a:solidFill>
                <a:latin typeface="Arial" charset="0"/>
              </a:rPr>
              <a:t>Отсутствие контроля за этапами проведения сделок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E7C2DD1-A3A8-034E-900B-7577D22638C1}"/>
              </a:ext>
            </a:extLst>
          </p:cNvPr>
          <p:cNvSpPr txBox="1">
            <a:spLocks/>
          </p:cNvSpPr>
          <p:nvPr/>
        </p:nvSpPr>
        <p:spPr>
          <a:xfrm>
            <a:off x="1371086" y="2571498"/>
            <a:ext cx="9799834" cy="4794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/>
            </a:pPr>
            <a:r>
              <a:rPr lang="ru-RU" altLang="ru-RU" b="1" dirty="0">
                <a:solidFill>
                  <a:schemeClr val="accent2"/>
                </a:solidFill>
                <a:latin typeface="Arial" charset="0"/>
              </a:rPr>
              <a:t>Неэффективное управление рекламой, в том числе в сети Интернет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49DA23D-4EFF-2548-9DF6-7EB4E2BB37CC}"/>
              </a:ext>
            </a:extLst>
          </p:cNvPr>
          <p:cNvSpPr txBox="1">
            <a:spLocks/>
          </p:cNvSpPr>
          <p:nvPr/>
        </p:nvSpPr>
        <p:spPr>
          <a:xfrm>
            <a:off x="1371086" y="3049335"/>
            <a:ext cx="9666046" cy="4794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  <a:defRPr/>
            </a:pPr>
            <a:r>
              <a:rPr lang="ru-RU" altLang="ru-RU" b="1" dirty="0">
                <a:solidFill>
                  <a:schemeClr val="accent2"/>
                </a:solidFill>
                <a:latin typeface="Arial" charset="0"/>
              </a:rPr>
              <a:t>Отсутствие оперативного контроля платежей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  <a:defRPr/>
            </a:pPr>
            <a:endParaRPr lang="ru-RU" altLang="ru-RU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FC88C4B-8B9C-9243-A569-4B55F558BDC3}"/>
              </a:ext>
            </a:extLst>
          </p:cNvPr>
          <p:cNvSpPr txBox="1">
            <a:spLocks/>
          </p:cNvSpPr>
          <p:nvPr/>
        </p:nvSpPr>
        <p:spPr>
          <a:xfrm>
            <a:off x="1371086" y="3527172"/>
            <a:ext cx="9666046" cy="4794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  <a:defRPr/>
            </a:pPr>
            <a:r>
              <a:rPr lang="ru-RU" altLang="ru-RU" b="1" dirty="0">
                <a:solidFill>
                  <a:schemeClr val="accent2"/>
                </a:solidFill>
                <a:latin typeface="Arial" charset="0"/>
              </a:rPr>
              <a:t>Низкий уровень взаимодействия с клиентами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  <a:defRPr/>
            </a:pPr>
            <a:endParaRPr lang="ru-RU" altLang="ru-RU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29F0FF1-178C-A547-85CC-1D8F1E76BB8C}"/>
              </a:ext>
            </a:extLst>
          </p:cNvPr>
          <p:cNvSpPr txBox="1">
            <a:spLocks/>
          </p:cNvSpPr>
          <p:nvPr/>
        </p:nvSpPr>
        <p:spPr>
          <a:xfrm>
            <a:off x="1371086" y="4005010"/>
            <a:ext cx="9666046" cy="4794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  <a:defRPr/>
            </a:pPr>
            <a:r>
              <a:rPr lang="ru-RU" altLang="ru-RU" b="1" dirty="0">
                <a:solidFill>
                  <a:schemeClr val="accent2"/>
                </a:solidFill>
                <a:latin typeface="Arial" charset="0"/>
              </a:rPr>
              <a:t>Сложности с проведением итоговой калькуляции сделок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  <a:defRPr/>
            </a:pPr>
            <a:endParaRPr lang="ru-RU" altLang="ru-RU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540633B-8E2D-C249-B9A2-D8A810F2D73E}"/>
              </a:ext>
            </a:extLst>
          </p:cNvPr>
          <p:cNvSpPr txBox="1">
            <a:spLocks/>
          </p:cNvSpPr>
          <p:nvPr/>
        </p:nvSpPr>
        <p:spPr>
          <a:xfrm>
            <a:off x="1371086" y="4482848"/>
            <a:ext cx="9666046" cy="4794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  <a:defRPr/>
            </a:pPr>
            <a:r>
              <a:rPr lang="ru-RU" altLang="ru-RU" b="1" dirty="0">
                <a:solidFill>
                  <a:schemeClr val="accent2"/>
                </a:solidFill>
                <a:latin typeface="Arial" charset="0"/>
              </a:rPr>
              <a:t>Разграничение прав доступа к информации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  <a:defRPr/>
            </a:pPr>
            <a:endParaRPr lang="ru-RU" altLang="ru-RU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4EB4F27-7E39-2444-831F-D0BAEB083781}"/>
              </a:ext>
            </a:extLst>
          </p:cNvPr>
          <p:cNvSpPr txBox="1">
            <a:spLocks/>
          </p:cNvSpPr>
          <p:nvPr/>
        </p:nvSpPr>
        <p:spPr>
          <a:xfrm>
            <a:off x="1371086" y="4960686"/>
            <a:ext cx="9666046" cy="4794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  <a:defRPr/>
            </a:pPr>
            <a:r>
              <a:rPr lang="ru-RU" altLang="ru-RU" b="1" dirty="0">
                <a:solidFill>
                  <a:schemeClr val="accent2"/>
                </a:solidFill>
                <a:latin typeface="Arial" charset="0"/>
              </a:rPr>
              <a:t>Сложности с анализом эффективности работы сотрудников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  <a:defRPr/>
            </a:pPr>
            <a:endParaRPr lang="ru-RU" altLang="ru-RU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0BED6B5-5BD3-384C-9A14-B56529134337}"/>
              </a:ext>
            </a:extLst>
          </p:cNvPr>
          <p:cNvSpPr txBox="1">
            <a:spLocks/>
          </p:cNvSpPr>
          <p:nvPr/>
        </p:nvSpPr>
        <p:spPr>
          <a:xfrm>
            <a:off x="1371086" y="5438524"/>
            <a:ext cx="9666046" cy="4794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  <a:defRPr/>
            </a:pPr>
            <a:r>
              <a:rPr lang="ru-RU" altLang="ru-RU" b="1" dirty="0">
                <a:solidFill>
                  <a:schemeClr val="accent2"/>
                </a:solidFill>
                <a:latin typeface="Arial" charset="0"/>
              </a:rPr>
              <a:t>Неоперативное формирование отчетности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  <a:defRPr/>
            </a:pPr>
            <a:endParaRPr lang="ru-RU" altLang="ru-RU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29" name="&quot;No&quot; Symbol 28">
            <a:extLst>
              <a:ext uri="{FF2B5EF4-FFF2-40B4-BE49-F238E27FC236}">
                <a16:creationId xmlns:a16="http://schemas.microsoft.com/office/drawing/2014/main" id="{9C1246F7-C09C-5D49-B389-9668F2A4C1F4}"/>
              </a:ext>
            </a:extLst>
          </p:cNvPr>
          <p:cNvSpPr/>
          <p:nvPr/>
        </p:nvSpPr>
        <p:spPr>
          <a:xfrm>
            <a:off x="937948" y="1696204"/>
            <a:ext cx="284835" cy="284835"/>
          </a:xfrm>
          <a:prstGeom prst="noSmoking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&quot;No&quot; Symbol 29">
            <a:extLst>
              <a:ext uri="{FF2B5EF4-FFF2-40B4-BE49-F238E27FC236}">
                <a16:creationId xmlns:a16="http://schemas.microsoft.com/office/drawing/2014/main" id="{F3050D85-D0F3-3B4C-A6CC-F13058556E5D}"/>
              </a:ext>
            </a:extLst>
          </p:cNvPr>
          <p:cNvSpPr/>
          <p:nvPr/>
        </p:nvSpPr>
        <p:spPr>
          <a:xfrm>
            <a:off x="941531" y="2172667"/>
            <a:ext cx="284835" cy="284835"/>
          </a:xfrm>
          <a:prstGeom prst="noSmoking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&quot;No&quot; Symbol 30">
            <a:extLst>
              <a:ext uri="{FF2B5EF4-FFF2-40B4-BE49-F238E27FC236}">
                <a16:creationId xmlns:a16="http://schemas.microsoft.com/office/drawing/2014/main" id="{C72436F1-2AD4-6041-99BF-325E41054EC4}"/>
              </a:ext>
            </a:extLst>
          </p:cNvPr>
          <p:cNvSpPr/>
          <p:nvPr/>
        </p:nvSpPr>
        <p:spPr>
          <a:xfrm>
            <a:off x="937948" y="2650504"/>
            <a:ext cx="284835" cy="284835"/>
          </a:xfrm>
          <a:prstGeom prst="noSmoking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&quot;No&quot; Symbol 33">
            <a:extLst>
              <a:ext uri="{FF2B5EF4-FFF2-40B4-BE49-F238E27FC236}">
                <a16:creationId xmlns:a16="http://schemas.microsoft.com/office/drawing/2014/main" id="{19254448-E394-D949-AD93-8A53815B6EB0}"/>
              </a:ext>
            </a:extLst>
          </p:cNvPr>
          <p:cNvSpPr/>
          <p:nvPr/>
        </p:nvSpPr>
        <p:spPr>
          <a:xfrm>
            <a:off x="937947" y="3126967"/>
            <a:ext cx="284835" cy="284835"/>
          </a:xfrm>
          <a:prstGeom prst="noSmoking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&quot;No&quot; Symbol 34">
            <a:extLst>
              <a:ext uri="{FF2B5EF4-FFF2-40B4-BE49-F238E27FC236}">
                <a16:creationId xmlns:a16="http://schemas.microsoft.com/office/drawing/2014/main" id="{3F1D3306-581F-D64F-AE76-548CCA5AE17F}"/>
              </a:ext>
            </a:extLst>
          </p:cNvPr>
          <p:cNvSpPr/>
          <p:nvPr/>
        </p:nvSpPr>
        <p:spPr>
          <a:xfrm>
            <a:off x="937946" y="3603430"/>
            <a:ext cx="284835" cy="284835"/>
          </a:xfrm>
          <a:prstGeom prst="noSmoking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&quot;No&quot; Symbol 35">
            <a:extLst>
              <a:ext uri="{FF2B5EF4-FFF2-40B4-BE49-F238E27FC236}">
                <a16:creationId xmlns:a16="http://schemas.microsoft.com/office/drawing/2014/main" id="{0CC3B5B7-EC2E-B14D-B6AA-7D4568A4DEA1}"/>
              </a:ext>
            </a:extLst>
          </p:cNvPr>
          <p:cNvSpPr/>
          <p:nvPr/>
        </p:nvSpPr>
        <p:spPr>
          <a:xfrm>
            <a:off x="937946" y="4079893"/>
            <a:ext cx="284835" cy="284835"/>
          </a:xfrm>
          <a:prstGeom prst="noSmoking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&quot;No&quot; Symbol 36">
            <a:extLst>
              <a:ext uri="{FF2B5EF4-FFF2-40B4-BE49-F238E27FC236}">
                <a16:creationId xmlns:a16="http://schemas.microsoft.com/office/drawing/2014/main" id="{5EF20D16-12A9-444F-AFF4-7E0200457DDA}"/>
              </a:ext>
            </a:extLst>
          </p:cNvPr>
          <p:cNvSpPr/>
          <p:nvPr/>
        </p:nvSpPr>
        <p:spPr>
          <a:xfrm>
            <a:off x="937946" y="4561854"/>
            <a:ext cx="284835" cy="284835"/>
          </a:xfrm>
          <a:prstGeom prst="noSmoking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&quot;No&quot; Symbol 37">
            <a:extLst>
              <a:ext uri="{FF2B5EF4-FFF2-40B4-BE49-F238E27FC236}">
                <a16:creationId xmlns:a16="http://schemas.microsoft.com/office/drawing/2014/main" id="{0D418261-F9E7-4A40-98FC-A8822D54528D}"/>
              </a:ext>
            </a:extLst>
          </p:cNvPr>
          <p:cNvSpPr/>
          <p:nvPr/>
        </p:nvSpPr>
        <p:spPr>
          <a:xfrm>
            <a:off x="926162" y="5043815"/>
            <a:ext cx="284835" cy="284835"/>
          </a:xfrm>
          <a:prstGeom prst="noSmoking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&quot;No&quot; Symbol 38">
            <a:extLst>
              <a:ext uri="{FF2B5EF4-FFF2-40B4-BE49-F238E27FC236}">
                <a16:creationId xmlns:a16="http://schemas.microsoft.com/office/drawing/2014/main" id="{E4BEBE55-BFAA-1041-9F57-522C2085F683}"/>
              </a:ext>
            </a:extLst>
          </p:cNvPr>
          <p:cNvSpPr/>
          <p:nvPr/>
        </p:nvSpPr>
        <p:spPr>
          <a:xfrm>
            <a:off x="937946" y="5520278"/>
            <a:ext cx="284835" cy="284835"/>
          </a:xfrm>
          <a:prstGeom prst="noSmoking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73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3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 </a:t>
            </a:r>
            <a:r>
              <a:rPr lang="ru-RU" altLang="ru-RU" sz="2400" b="1" dirty="0">
                <a:latin typeface="Arial" panose="020B0604020202020204" pitchFamily="34" charset="0"/>
              </a:rPr>
              <a:t>ТИПОВОЕ РЕШЕНИЕ ТИПОВЫХ</a:t>
            </a:r>
            <a:r>
              <a:rPr lang="en-US" altLang="ru-RU" sz="2400" b="1" dirty="0">
                <a:latin typeface="Arial" panose="020B0604020202020204" pitchFamily="34" charset="0"/>
              </a:rPr>
              <a:t> </a:t>
            </a:r>
            <a:r>
              <a:rPr lang="ru-RU" altLang="ru-RU" sz="2400" b="1" dirty="0">
                <a:latin typeface="Arial" panose="020B0604020202020204" pitchFamily="34" charset="0"/>
              </a:rPr>
              <a:t>ПРОБЛЕМ</a:t>
            </a:r>
          </a:p>
        </p:txBody>
      </p:sp>
      <p:sp>
        <p:nvSpPr>
          <p:cNvPr id="17" name="Text Box 6">
            <a:extLst>
              <a:ext uri="{FF2B5EF4-FFF2-40B4-BE49-F238E27FC236}">
                <a16:creationId xmlns:a16="http://schemas.microsoft.com/office/drawing/2014/main" id="{02393F85-678E-5A41-A813-62B052500E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2982" y="2142808"/>
            <a:ext cx="76327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80000"/>
              </a:spcBef>
              <a:buClr>
                <a:srgbClr val="553B11"/>
              </a:buClr>
              <a:buBlip>
                <a:blip r:embed="rId2"/>
              </a:buBlip>
              <a:defRPr sz="2400">
                <a:solidFill>
                  <a:srgbClr val="CC3300"/>
                </a:solidFill>
                <a:latin typeface="Trebuchet MS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938F5D"/>
              </a:buClr>
              <a:buFont typeface="Wingdings" charset="2"/>
              <a:buBlip>
                <a:blip r:embed="rId3"/>
              </a:buBlip>
              <a:defRPr sz="2000" b="1">
                <a:solidFill>
                  <a:srgbClr val="CCCC00"/>
                </a:solidFill>
                <a:latin typeface="Trebuchet MS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FF0000"/>
              </a:buClr>
              <a:buFont typeface="Wingdings" charset="2"/>
              <a:buBlip>
                <a:blip r:embed="rId4"/>
              </a:buBlip>
              <a:defRPr sz="2400" b="1" i="1">
                <a:solidFill>
                  <a:srgbClr val="937E49"/>
                </a:solidFill>
                <a:latin typeface="Trebuchet MS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1600" b="1" dirty="0">
                <a:solidFill>
                  <a:schemeClr val="accent1"/>
                </a:solidFill>
                <a:latin typeface="Arial" charset="0"/>
              </a:rPr>
              <a:t>"1С:Риэлтор. Управление продажами недвижимости"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1600" b="1" dirty="0">
                <a:solidFill>
                  <a:schemeClr val="accent1"/>
                </a:solidFill>
                <a:latin typeface="Arial" charset="0"/>
              </a:rPr>
              <a:t>обеспечивает управление сделками по недвижимости различного вида:</a:t>
            </a:r>
          </a:p>
        </p:txBody>
      </p:sp>
      <p:sp>
        <p:nvSpPr>
          <p:cNvPr id="18" name="Text Box 8">
            <a:extLst>
              <a:ext uri="{FF2B5EF4-FFF2-40B4-BE49-F238E27FC236}">
                <a16:creationId xmlns:a16="http://schemas.microsoft.com/office/drawing/2014/main" id="{423D08CA-BE4B-FF42-BBDC-74D79FBFA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2982" y="5159058"/>
            <a:ext cx="770572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80000"/>
              </a:spcBef>
              <a:buClr>
                <a:srgbClr val="553B11"/>
              </a:buClr>
              <a:buBlip>
                <a:blip r:embed="rId2"/>
              </a:buBlip>
              <a:defRPr sz="2400">
                <a:solidFill>
                  <a:srgbClr val="CC3300"/>
                </a:solidFill>
                <a:latin typeface="Trebuchet MS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938F5D"/>
              </a:buClr>
              <a:buFont typeface="Wingdings" charset="2"/>
              <a:buBlip>
                <a:blip r:embed="rId3"/>
              </a:buBlip>
              <a:defRPr sz="2000" b="1">
                <a:solidFill>
                  <a:srgbClr val="CCCC00"/>
                </a:solidFill>
                <a:latin typeface="Trebuchet MS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FF0000"/>
              </a:buClr>
              <a:buFont typeface="Wingdings" charset="2"/>
              <a:buBlip>
                <a:blip r:embed="rId4"/>
              </a:buBlip>
              <a:defRPr sz="2400" b="1" i="1">
                <a:solidFill>
                  <a:srgbClr val="937E49"/>
                </a:solidFill>
                <a:latin typeface="Trebuchet MS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  <a:defRPr/>
            </a:pPr>
            <a:r>
              <a:rPr lang="ru-RU" altLang="ru-RU" sz="1600" b="1" dirty="0">
                <a:solidFill>
                  <a:schemeClr val="accent1"/>
                </a:solidFill>
                <a:latin typeface="Arial" charset="0"/>
              </a:rPr>
              <a:t>Интерфейс решения позволяет работать с информационной базой через Интернет (режим управляемого приложения), обеспечивая возможность оперативного получения и регистрации данных</a:t>
            </a:r>
          </a:p>
        </p:txBody>
      </p:sp>
      <p:sp>
        <p:nvSpPr>
          <p:cNvPr id="19" name="Text Box 10">
            <a:extLst>
              <a:ext uri="{FF2B5EF4-FFF2-40B4-BE49-F238E27FC236}">
                <a16:creationId xmlns:a16="http://schemas.microsoft.com/office/drawing/2014/main" id="{65319AEA-6BC6-4544-A145-EA589C324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3707" y="3916045"/>
            <a:ext cx="69135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80000"/>
              </a:spcBef>
              <a:buClr>
                <a:srgbClr val="553B11"/>
              </a:buClr>
              <a:buBlip>
                <a:blip r:embed="rId2"/>
              </a:buBlip>
              <a:defRPr sz="2400">
                <a:solidFill>
                  <a:srgbClr val="CC3300"/>
                </a:solidFill>
                <a:latin typeface="Trebuchet MS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938F5D"/>
              </a:buClr>
              <a:buFont typeface="Wingdings" charset="2"/>
              <a:buBlip>
                <a:blip r:embed="rId3"/>
              </a:buBlip>
              <a:defRPr sz="2000" b="1">
                <a:solidFill>
                  <a:srgbClr val="CCCC00"/>
                </a:solidFill>
                <a:latin typeface="Trebuchet MS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FF0000"/>
              </a:buClr>
              <a:buFont typeface="Wingdings" charset="2"/>
              <a:buBlip>
                <a:blip r:embed="rId4"/>
              </a:buBlip>
              <a:defRPr sz="2400" b="1" i="1">
                <a:solidFill>
                  <a:srgbClr val="937E49"/>
                </a:solidFill>
                <a:latin typeface="Trebuchet MS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  <a:defRPr/>
            </a:pPr>
            <a:r>
              <a:rPr lang="ru-RU" altLang="ru-RU" sz="1600" b="1" dirty="0">
                <a:solidFill>
                  <a:schemeClr val="accent2"/>
                </a:solidFill>
                <a:latin typeface="Arial" charset="0"/>
              </a:rPr>
              <a:t>сделки по купле-продаже или аренде недвижимости, в которых компания выступает в роли посредника (</a:t>
            </a:r>
            <a:r>
              <a:rPr lang="ru-RU" altLang="ru-RU" sz="1600" b="1" dirty="0" err="1">
                <a:solidFill>
                  <a:schemeClr val="accent2"/>
                </a:solidFill>
                <a:latin typeface="Arial" charset="0"/>
              </a:rPr>
              <a:t>риэлторские</a:t>
            </a:r>
            <a:r>
              <a:rPr lang="ru-RU" altLang="ru-RU" sz="1600" b="1" dirty="0">
                <a:solidFill>
                  <a:schemeClr val="accent2"/>
                </a:solidFill>
                <a:latin typeface="Arial" charset="0"/>
              </a:rPr>
              <a:t> компании, агентства недвижимости)</a:t>
            </a:r>
          </a:p>
        </p:txBody>
      </p:sp>
      <p:sp>
        <p:nvSpPr>
          <p:cNvPr id="20" name="Text Box 11">
            <a:extLst>
              <a:ext uri="{FF2B5EF4-FFF2-40B4-BE49-F238E27FC236}">
                <a16:creationId xmlns:a16="http://schemas.microsoft.com/office/drawing/2014/main" id="{A7C97EE1-C65D-B948-9547-27A833398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3707" y="3012758"/>
            <a:ext cx="67754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80000"/>
              </a:spcBef>
              <a:buClr>
                <a:srgbClr val="553B11"/>
              </a:buClr>
              <a:buBlip>
                <a:blip r:embed="rId2"/>
              </a:buBlip>
              <a:defRPr sz="2400">
                <a:solidFill>
                  <a:srgbClr val="CC3300"/>
                </a:solidFill>
                <a:latin typeface="Trebuchet MS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938F5D"/>
              </a:buClr>
              <a:buFont typeface="Wingdings" charset="2"/>
              <a:buBlip>
                <a:blip r:embed="rId3"/>
              </a:buBlip>
              <a:defRPr sz="2000" b="1">
                <a:solidFill>
                  <a:srgbClr val="CCCC00"/>
                </a:solidFill>
                <a:latin typeface="Trebuchet MS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FF0000"/>
              </a:buClr>
              <a:buFont typeface="Wingdings" charset="2"/>
              <a:buBlip>
                <a:blip r:embed="rId4"/>
              </a:buBlip>
              <a:defRPr sz="2400" b="1" i="1">
                <a:solidFill>
                  <a:srgbClr val="937E49"/>
                </a:solidFill>
                <a:latin typeface="Trebuchet MS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  <a:defRPr/>
            </a:pPr>
            <a:r>
              <a:rPr lang="ru-RU" altLang="ru-RU" sz="1600" b="1" dirty="0">
                <a:solidFill>
                  <a:schemeClr val="accent2"/>
                </a:solidFill>
                <a:latin typeface="Arial" charset="0"/>
              </a:rPr>
              <a:t>сделки по реализации собственных объектов недвижимости (например, в строительных и девелоперских компаниях)</a:t>
            </a:r>
          </a:p>
        </p:txBody>
      </p:sp>
      <p:pic>
        <p:nvPicPr>
          <p:cNvPr id="21" name="Picture 15">
            <a:extLst>
              <a:ext uri="{FF2B5EF4-FFF2-40B4-BE49-F238E27FC236}">
                <a16:creationId xmlns:a16="http://schemas.microsoft.com/office/drawing/2014/main" id="{BF752833-59B8-D249-8363-DF264A829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82" y="2004695"/>
            <a:ext cx="8826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BDC6530-AF64-E348-841A-DD9EA653FD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482" y="5159058"/>
            <a:ext cx="882651" cy="882651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E85D53B6-5548-A343-95B4-88010DE55C93}"/>
              </a:ext>
            </a:extLst>
          </p:cNvPr>
          <p:cNvSpPr/>
          <p:nvPr/>
        </p:nvSpPr>
        <p:spPr>
          <a:xfrm>
            <a:off x="2371350" y="3221015"/>
            <a:ext cx="146304" cy="153121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ABA3AE4-7C20-6448-899D-75BC62418EC1}"/>
              </a:ext>
            </a:extLst>
          </p:cNvPr>
          <p:cNvSpPr/>
          <p:nvPr/>
        </p:nvSpPr>
        <p:spPr>
          <a:xfrm>
            <a:off x="2371350" y="4252234"/>
            <a:ext cx="146304" cy="153121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54160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6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6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6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ru-RU" sz="2400" b="1" dirty="0">
                <a:latin typeface="Arial" panose="020B0604020202020204" pitchFamily="34" charset="0"/>
              </a:rPr>
              <a:t> </a:t>
            </a:r>
            <a:r>
              <a:rPr lang="ru-RU" altLang="ru-RU" sz="2400" b="1" dirty="0">
                <a:latin typeface="Arial" panose="020B0604020202020204" pitchFamily="34" charset="0"/>
              </a:rPr>
              <a:t>ВАРИАНТЫ ПОСТАВОК</a:t>
            </a: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93E536B3-7277-674E-9534-B5C6FE387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5913" y="3028950"/>
            <a:ext cx="48958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80000"/>
              </a:spcBef>
              <a:buClr>
                <a:srgbClr val="553B11"/>
              </a:buClr>
              <a:buBlip>
                <a:blip r:embed="rId2"/>
              </a:buBlip>
              <a:defRPr sz="2400">
                <a:solidFill>
                  <a:srgbClr val="CC3300"/>
                </a:solidFill>
                <a:latin typeface="Trebuchet MS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938F5D"/>
              </a:buClr>
              <a:buFont typeface="Wingdings" charset="2"/>
              <a:buBlip>
                <a:blip r:embed="rId3"/>
              </a:buBlip>
              <a:defRPr sz="2000" b="1">
                <a:solidFill>
                  <a:srgbClr val="CCCC00"/>
                </a:solidFill>
                <a:latin typeface="Trebuchet MS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FF0000"/>
              </a:buClr>
              <a:buFont typeface="Wingdings" charset="2"/>
              <a:buBlip>
                <a:blip r:embed="rId4"/>
              </a:buBlip>
              <a:defRPr sz="2400" b="1" i="1">
                <a:solidFill>
                  <a:srgbClr val="937E49"/>
                </a:solidFill>
                <a:latin typeface="Trebuchet MS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 typeface="Wingdings" charset="2"/>
              <a:buNone/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Arial Cyr" charset="0"/>
              </a:rPr>
              <a:t>1С:Управление торговлей </a:t>
            </a:r>
          </a:p>
        </p:txBody>
      </p:sp>
      <p:sp>
        <p:nvSpPr>
          <p:cNvPr id="23" name="Text Box 5">
            <a:extLst>
              <a:ext uri="{FF2B5EF4-FFF2-40B4-BE49-F238E27FC236}">
                <a16:creationId xmlns:a16="http://schemas.microsoft.com/office/drawing/2014/main" id="{49B8610E-B7FE-0B46-A9CA-DC66278AC1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5913" y="3581851"/>
            <a:ext cx="770413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80000"/>
              </a:spcBef>
              <a:buClr>
                <a:srgbClr val="553B11"/>
              </a:buClr>
              <a:buBlip>
                <a:blip r:embed="rId2"/>
              </a:buBlip>
              <a:defRPr sz="2400">
                <a:solidFill>
                  <a:srgbClr val="CC3300"/>
                </a:solidFill>
                <a:latin typeface="Trebuchet MS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938F5D"/>
              </a:buClr>
              <a:buFont typeface="Wingdings" charset="2"/>
              <a:buBlip>
                <a:blip r:embed="rId3"/>
              </a:buBlip>
              <a:defRPr sz="2000" b="1">
                <a:solidFill>
                  <a:srgbClr val="CCCC00"/>
                </a:solidFill>
                <a:latin typeface="Trebuchet MS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FF0000"/>
              </a:buClr>
              <a:buFont typeface="Wingdings" charset="2"/>
              <a:buBlip>
                <a:blip r:embed="rId4"/>
              </a:buBlip>
              <a:defRPr sz="2400" b="1" i="1">
                <a:solidFill>
                  <a:srgbClr val="937E49"/>
                </a:solidFill>
                <a:latin typeface="Trebuchet MS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 typeface="Wingdings" charset="2"/>
              <a:buNone/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Arial Cyr" charset="0"/>
              </a:rPr>
              <a:t>1С:</a:t>
            </a:r>
            <a:r>
              <a:rPr lang="en-US" altLang="ru-RU" sz="2000" b="1" dirty="0">
                <a:solidFill>
                  <a:schemeClr val="accent2"/>
                </a:solidFill>
                <a:latin typeface="Arial Cyr" charset="0"/>
              </a:rPr>
              <a:t>ERP </a:t>
            </a:r>
            <a:r>
              <a:rPr lang="ru-RU" altLang="ru-RU" sz="2000" b="1" dirty="0">
                <a:solidFill>
                  <a:schemeClr val="accent2"/>
                </a:solidFill>
                <a:latin typeface="Arial Cyr" charset="0"/>
              </a:rPr>
              <a:t>Управление предприятием 2</a:t>
            </a:r>
          </a:p>
        </p:txBody>
      </p:sp>
      <p:sp>
        <p:nvSpPr>
          <p:cNvPr id="25" name="Text Box 9">
            <a:extLst>
              <a:ext uri="{FF2B5EF4-FFF2-40B4-BE49-F238E27FC236}">
                <a16:creationId xmlns:a16="http://schemas.microsoft.com/office/drawing/2014/main" id="{BED17EDE-2679-6B45-8E2A-B8D54EEC0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2" y="1957387"/>
            <a:ext cx="8497888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80000"/>
              </a:spcBef>
              <a:buClr>
                <a:srgbClr val="553B11"/>
              </a:buClr>
              <a:buBlip>
                <a:blip r:embed="rId2"/>
              </a:buBlip>
              <a:defRPr sz="2400">
                <a:solidFill>
                  <a:srgbClr val="CC3300"/>
                </a:solidFill>
                <a:latin typeface="Trebuchet MS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938F5D"/>
              </a:buClr>
              <a:buFont typeface="Wingdings" charset="2"/>
              <a:buBlip>
                <a:blip r:embed="rId3"/>
              </a:buBlip>
              <a:defRPr sz="2000" b="1">
                <a:solidFill>
                  <a:srgbClr val="CCCC00"/>
                </a:solidFill>
                <a:latin typeface="Trebuchet MS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FF0000"/>
              </a:buClr>
              <a:buFont typeface="Wingdings" charset="2"/>
              <a:buBlip>
                <a:blip r:embed="rId4"/>
              </a:buBlip>
              <a:defRPr sz="2400" b="1" i="1">
                <a:solidFill>
                  <a:srgbClr val="937E49"/>
                </a:solidFill>
                <a:latin typeface="Trebuchet MS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  <a:defRPr/>
            </a:pPr>
            <a:r>
              <a:rPr lang="ru-RU" altLang="ru-RU" sz="2000" b="1" dirty="0">
                <a:solidFill>
                  <a:schemeClr val="accent1"/>
                </a:solidFill>
                <a:latin typeface="Arial" charset="0"/>
              </a:rPr>
              <a:t>Предусмотрены варианты поставок продукта на основе конфигураций: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AD0A34E-3E92-F646-9DFF-C22A59A51749}"/>
              </a:ext>
            </a:extLst>
          </p:cNvPr>
          <p:cNvSpPr/>
          <p:nvPr/>
        </p:nvSpPr>
        <p:spPr>
          <a:xfrm>
            <a:off x="1265809" y="3152414"/>
            <a:ext cx="146304" cy="153121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5FFB7B6-6A75-AD43-B3E2-1A0DBA8B6870}"/>
              </a:ext>
            </a:extLst>
          </p:cNvPr>
          <p:cNvSpPr/>
          <p:nvPr/>
        </p:nvSpPr>
        <p:spPr>
          <a:xfrm>
            <a:off x="1265809" y="3705315"/>
            <a:ext cx="146304" cy="153121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61887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ВОЗМОЖНОСТИ и ПРЕИМУЩЕСТВА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D00F85C2-05BB-A545-91C8-DE9B2612F3B3}"/>
              </a:ext>
            </a:extLst>
          </p:cNvPr>
          <p:cNvGrpSpPr/>
          <p:nvPr/>
        </p:nvGrpSpPr>
        <p:grpSpPr>
          <a:xfrm>
            <a:off x="2773676" y="1545668"/>
            <a:ext cx="6011311" cy="4771156"/>
            <a:chOff x="2236951" y="4947357"/>
            <a:chExt cx="4222289" cy="3239839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E7213D9C-D1F3-B145-89C1-9826DEE718B3}"/>
                </a:ext>
              </a:extLst>
            </p:cNvPr>
            <p:cNvSpPr/>
            <p:nvPr/>
          </p:nvSpPr>
          <p:spPr>
            <a:xfrm>
              <a:off x="2982281" y="5562248"/>
              <a:ext cx="2719874" cy="1978703"/>
            </a:xfrm>
            <a:prstGeom prst="rect">
              <a:avLst/>
            </a:prstGeom>
            <a:gradFill>
              <a:gsLst>
                <a:gs pos="100000">
                  <a:srgbClr val="8B0102"/>
                </a:gs>
                <a:gs pos="0">
                  <a:srgbClr val="8B0102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GB"/>
            </a:p>
          </p:txBody>
        </p:sp>
        <p:sp>
          <p:nvSpPr>
            <p:cNvPr id="24" name="Сегмент1">
              <a:extLst>
                <a:ext uri="{FF2B5EF4-FFF2-40B4-BE49-F238E27FC236}">
                  <a16:creationId xmlns:a16="http://schemas.microsoft.com/office/drawing/2014/main" id="{6FEDEA4A-3E41-1F48-8C26-395D804C84E5}"/>
                </a:ext>
              </a:extLst>
            </p:cNvPr>
            <p:cNvSpPr/>
            <p:nvPr/>
          </p:nvSpPr>
          <p:spPr>
            <a:xfrm>
              <a:off x="2236951" y="4947357"/>
              <a:ext cx="1926797" cy="1445597"/>
            </a:xfrm>
            <a:prstGeom prst="roundRect">
              <a:avLst>
                <a:gd name="adj" fmla="val 12896"/>
              </a:avLst>
            </a:prstGeom>
            <a:solidFill>
              <a:schemeClr val="bg1"/>
            </a:solidFill>
            <a:ln w="15875">
              <a:solidFill>
                <a:srgbClr val="30278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GB"/>
            </a:p>
          </p:txBody>
        </p:sp>
        <p:sp>
          <p:nvSpPr>
            <p:cNvPr id="25" name="Сегмент1">
              <a:extLst>
                <a:ext uri="{FF2B5EF4-FFF2-40B4-BE49-F238E27FC236}">
                  <a16:creationId xmlns:a16="http://schemas.microsoft.com/office/drawing/2014/main" id="{FF9629BA-3F43-B040-B40A-871ED7C15978}"/>
                </a:ext>
              </a:extLst>
            </p:cNvPr>
            <p:cNvSpPr/>
            <p:nvPr/>
          </p:nvSpPr>
          <p:spPr>
            <a:xfrm flipH="1">
              <a:off x="4532443" y="4947357"/>
              <a:ext cx="1926797" cy="1445597"/>
            </a:xfrm>
            <a:prstGeom prst="roundRect">
              <a:avLst>
                <a:gd name="adj" fmla="val 12896"/>
              </a:avLst>
            </a:prstGeom>
            <a:solidFill>
              <a:schemeClr val="bg1"/>
            </a:solidFill>
            <a:ln w="15875">
              <a:solidFill>
                <a:srgbClr val="30278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GB"/>
            </a:p>
          </p:txBody>
        </p:sp>
        <p:sp>
          <p:nvSpPr>
            <p:cNvPr id="26" name="Сегмент1">
              <a:extLst>
                <a:ext uri="{FF2B5EF4-FFF2-40B4-BE49-F238E27FC236}">
                  <a16:creationId xmlns:a16="http://schemas.microsoft.com/office/drawing/2014/main" id="{778A8390-9187-704A-856F-91C08D17DC28}"/>
                </a:ext>
              </a:extLst>
            </p:cNvPr>
            <p:cNvSpPr/>
            <p:nvPr/>
          </p:nvSpPr>
          <p:spPr>
            <a:xfrm flipV="1">
              <a:off x="2241891" y="6741599"/>
              <a:ext cx="1926797" cy="1445597"/>
            </a:xfrm>
            <a:prstGeom prst="roundRect">
              <a:avLst>
                <a:gd name="adj" fmla="val 12896"/>
              </a:avLst>
            </a:prstGeom>
            <a:solidFill>
              <a:schemeClr val="bg1"/>
            </a:solidFill>
            <a:ln w="15875">
              <a:solidFill>
                <a:srgbClr val="30278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`</a:t>
              </a:r>
              <a:endParaRPr lang="ru-GB" dirty="0"/>
            </a:p>
          </p:txBody>
        </p:sp>
        <p:sp>
          <p:nvSpPr>
            <p:cNvPr id="27" name="Сегмент1">
              <a:extLst>
                <a:ext uri="{FF2B5EF4-FFF2-40B4-BE49-F238E27FC236}">
                  <a16:creationId xmlns:a16="http://schemas.microsoft.com/office/drawing/2014/main" id="{6D483FD5-9F2F-B449-86BF-F7CBC20C9351}"/>
                </a:ext>
              </a:extLst>
            </p:cNvPr>
            <p:cNvSpPr/>
            <p:nvPr/>
          </p:nvSpPr>
          <p:spPr>
            <a:xfrm flipH="1" flipV="1">
              <a:off x="4532443" y="6741599"/>
              <a:ext cx="1926797" cy="1445597"/>
            </a:xfrm>
            <a:prstGeom prst="roundRect">
              <a:avLst>
                <a:gd name="adj" fmla="val 12896"/>
              </a:avLst>
            </a:prstGeom>
            <a:solidFill>
              <a:schemeClr val="bg1"/>
            </a:solidFill>
            <a:ln w="15875">
              <a:solidFill>
                <a:srgbClr val="30278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GB"/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040E46F7-6945-094E-BDBF-00EED08816CB}"/>
                </a:ext>
              </a:extLst>
            </p:cNvPr>
            <p:cNvCxnSpPr>
              <a:cxnSpLocks/>
            </p:cNvCxnSpPr>
            <p:nvPr/>
          </p:nvCxnSpPr>
          <p:spPr>
            <a:xfrm>
              <a:off x="2483467" y="6569298"/>
              <a:ext cx="1389170" cy="0"/>
            </a:xfrm>
            <a:prstGeom prst="line">
              <a:avLst/>
            </a:prstGeom>
            <a:ln w="15875"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9000">
                    <a:srgbClr val="8B0102"/>
                  </a:gs>
                </a:gsLst>
                <a:lin ang="0" scaled="0"/>
              </a:gra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D08F2830-D5F7-6047-ABFD-B494C14248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37526" y="6569298"/>
              <a:ext cx="1389170" cy="0"/>
            </a:xfrm>
            <a:prstGeom prst="line">
              <a:avLst/>
            </a:prstGeom>
            <a:ln w="15875"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9000">
                    <a:srgbClr val="8B0102"/>
                  </a:gs>
                </a:gsLst>
                <a:lin ang="0" scaled="0"/>
              </a:gra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19C7B70A-259F-1E42-92C3-223340F49E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47092" y="6937769"/>
              <a:ext cx="0" cy="1130378"/>
            </a:xfrm>
            <a:prstGeom prst="line">
              <a:avLst/>
            </a:prstGeom>
            <a:ln w="15875"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9000">
                    <a:srgbClr val="8B0102"/>
                  </a:gs>
                </a:gsLst>
                <a:lin ang="5400000" scaled="1"/>
              </a:gra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9D595DEA-2AEB-F746-9C48-E8932B055CB3}"/>
                </a:ext>
              </a:extLst>
            </p:cNvPr>
            <p:cNvCxnSpPr>
              <a:cxnSpLocks/>
            </p:cNvCxnSpPr>
            <p:nvPr/>
          </p:nvCxnSpPr>
          <p:spPr>
            <a:xfrm>
              <a:off x="4347092" y="5066406"/>
              <a:ext cx="0" cy="1130378"/>
            </a:xfrm>
            <a:prstGeom prst="line">
              <a:avLst/>
            </a:prstGeom>
            <a:ln w="15875"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9000">
                    <a:srgbClr val="8B0102"/>
                  </a:gs>
                </a:gsLst>
                <a:lin ang="5400000" scaled="1"/>
              </a:gra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Название схемы">
              <a:extLst>
                <a:ext uri="{FF2B5EF4-FFF2-40B4-BE49-F238E27FC236}">
                  <a16:creationId xmlns:a16="http://schemas.microsoft.com/office/drawing/2014/main" id="{1B8FEA7B-6C02-5E4C-99A3-1924E310915B}"/>
                </a:ext>
              </a:extLst>
            </p:cNvPr>
            <p:cNvSpPr txBox="1"/>
            <p:nvPr/>
          </p:nvSpPr>
          <p:spPr>
            <a:xfrm>
              <a:off x="2292095" y="5023607"/>
              <a:ext cx="143178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GB" sz="1050" b="1" dirty="0">
                  <a:solidFill>
                    <a:srgbClr val="3027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Управление </a:t>
              </a:r>
              <a:br>
                <a:rPr lang="ru-GB" sz="1050" b="1" dirty="0">
                  <a:solidFill>
                    <a:srgbClr val="3027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GB" sz="1050" b="1" dirty="0">
                  <a:solidFill>
                    <a:srgbClr val="3027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базой объектов недвижимости</a:t>
              </a:r>
            </a:p>
          </p:txBody>
        </p:sp>
        <p:sp>
          <p:nvSpPr>
            <p:cNvPr id="45" name="Название схемы">
              <a:extLst>
                <a:ext uri="{FF2B5EF4-FFF2-40B4-BE49-F238E27FC236}">
                  <a16:creationId xmlns:a16="http://schemas.microsoft.com/office/drawing/2014/main" id="{A4AEFA1D-0FF3-4C4C-8B73-0C0E5AF65C9D}"/>
                </a:ext>
              </a:extLst>
            </p:cNvPr>
            <p:cNvSpPr txBox="1"/>
            <p:nvPr/>
          </p:nvSpPr>
          <p:spPr>
            <a:xfrm>
              <a:off x="4800103" y="5023607"/>
              <a:ext cx="159395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GB" sz="1050" b="1" dirty="0">
                  <a:solidFill>
                    <a:srgbClr val="3027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Управление </a:t>
              </a:r>
              <a:br>
                <a:rPr lang="ru-GB" sz="1050" b="1" dirty="0">
                  <a:solidFill>
                    <a:srgbClr val="3027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GB" sz="1050" b="1" dirty="0">
                  <a:solidFill>
                    <a:srgbClr val="3027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взаимоотношениями</a:t>
              </a:r>
              <a:br>
                <a:rPr lang="ru-GB" sz="1050" b="1" dirty="0">
                  <a:solidFill>
                    <a:srgbClr val="3027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GB" sz="1050" b="1" dirty="0">
                  <a:solidFill>
                    <a:srgbClr val="3027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 клинетами (</a:t>
              </a:r>
              <a:r>
                <a:rPr lang="en-US" sz="1050" b="1" dirty="0">
                  <a:solidFill>
                    <a:srgbClr val="3027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CRM)</a:t>
              </a:r>
              <a:endParaRPr lang="ru-GB" sz="1050" b="1" dirty="0">
                <a:solidFill>
                  <a:srgbClr val="30278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Название схемы">
              <a:extLst>
                <a:ext uri="{FF2B5EF4-FFF2-40B4-BE49-F238E27FC236}">
                  <a16:creationId xmlns:a16="http://schemas.microsoft.com/office/drawing/2014/main" id="{2C3606E5-2828-9247-AB72-BD2EB6464AE1}"/>
                </a:ext>
              </a:extLst>
            </p:cNvPr>
            <p:cNvSpPr txBox="1"/>
            <p:nvPr/>
          </p:nvSpPr>
          <p:spPr>
            <a:xfrm>
              <a:off x="2301737" y="7533206"/>
              <a:ext cx="15739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GB" sz="1050" b="1" dirty="0">
                  <a:solidFill>
                    <a:srgbClr val="3027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Управление </a:t>
              </a:r>
              <a:br>
                <a:rPr lang="ru-GB" sz="1050" b="1" dirty="0">
                  <a:solidFill>
                    <a:srgbClr val="3027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050" b="1" dirty="0">
                  <a:solidFill>
                    <a:srgbClr val="3027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сделками </a:t>
              </a:r>
              <a:br>
                <a:rPr lang="ru-RU" sz="1050" b="1" dirty="0">
                  <a:solidFill>
                    <a:srgbClr val="3027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050" b="1" dirty="0">
                  <a:solidFill>
                    <a:srgbClr val="3027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 </a:t>
              </a:r>
              <a:r>
                <a:rPr lang="ru-GB" sz="1050" b="1" dirty="0">
                  <a:solidFill>
                    <a:srgbClr val="3027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недвижимости</a:t>
              </a:r>
            </a:p>
          </p:txBody>
        </p:sp>
        <p:sp>
          <p:nvSpPr>
            <p:cNvPr id="47" name="Название схемы">
              <a:extLst>
                <a:ext uri="{FF2B5EF4-FFF2-40B4-BE49-F238E27FC236}">
                  <a16:creationId xmlns:a16="http://schemas.microsoft.com/office/drawing/2014/main" id="{65733E16-9E1D-A64C-B8BE-3E25129D9AE5}"/>
                </a:ext>
              </a:extLst>
            </p:cNvPr>
            <p:cNvSpPr txBox="1"/>
            <p:nvPr/>
          </p:nvSpPr>
          <p:spPr>
            <a:xfrm>
              <a:off x="4837526" y="7367173"/>
              <a:ext cx="156408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050" b="1" dirty="0">
                  <a:solidFill>
                    <a:srgbClr val="3027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Управление взаиморасчетами </a:t>
              </a:r>
              <a:br>
                <a:rPr lang="ru-RU" sz="1050" b="1" dirty="0">
                  <a:solidFill>
                    <a:srgbClr val="3027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050" b="1" dirty="0">
                  <a:solidFill>
                    <a:srgbClr val="3027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 финансовым </a:t>
              </a:r>
              <a:br>
                <a:rPr lang="ru-RU" sz="1050" b="1" dirty="0">
                  <a:solidFill>
                    <a:srgbClr val="3027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050" b="1" dirty="0">
                  <a:solidFill>
                    <a:srgbClr val="3027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результатом</a:t>
              </a:r>
              <a:endParaRPr lang="ru-GB" sz="1050" b="1" dirty="0">
                <a:solidFill>
                  <a:srgbClr val="30278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D81F8D3B-FBA0-B948-ADDD-9A127DCF5383}"/>
                </a:ext>
              </a:extLst>
            </p:cNvPr>
            <p:cNvGrpSpPr/>
            <p:nvPr/>
          </p:nvGrpSpPr>
          <p:grpSpPr>
            <a:xfrm>
              <a:off x="2393394" y="5706869"/>
              <a:ext cx="411406" cy="505031"/>
              <a:chOff x="2727278" y="5931643"/>
              <a:chExt cx="451448" cy="554186"/>
            </a:xfrm>
            <a:gradFill flip="none" rotWithShape="1">
              <a:gsLst>
                <a:gs pos="100000">
                  <a:srgbClr val="DF2919"/>
                </a:gs>
                <a:gs pos="0">
                  <a:srgbClr val="1739D0"/>
                </a:gs>
              </a:gsLst>
              <a:lin ang="18900000" scaled="1"/>
              <a:tileRect/>
            </a:gradFill>
          </p:grpSpPr>
          <p:sp>
            <p:nvSpPr>
              <p:cNvPr id="85" name="Полилиния 84">
                <a:extLst>
                  <a:ext uri="{FF2B5EF4-FFF2-40B4-BE49-F238E27FC236}">
                    <a16:creationId xmlns:a16="http://schemas.microsoft.com/office/drawing/2014/main" id="{7D98359E-EB17-3544-BB07-4D19E89A0754}"/>
                  </a:ext>
                </a:extLst>
              </p:cNvPr>
              <p:cNvSpPr/>
              <p:nvPr/>
            </p:nvSpPr>
            <p:spPr>
              <a:xfrm>
                <a:off x="2843428" y="6253641"/>
                <a:ext cx="7486" cy="11392"/>
              </a:xfrm>
              <a:custGeom>
                <a:avLst/>
                <a:gdLst>
                  <a:gd name="connsiteX0" fmla="*/ 4679 w 7486"/>
                  <a:gd name="connsiteY0" fmla="*/ 2825 h 11392"/>
                  <a:gd name="connsiteX1" fmla="*/ 0 w 7486"/>
                  <a:gd name="connsiteY1" fmla="*/ 0 h 11392"/>
                  <a:gd name="connsiteX2" fmla="*/ 0 w 7486"/>
                  <a:gd name="connsiteY2" fmla="*/ 11393 h 11392"/>
                  <a:gd name="connsiteX3" fmla="*/ 7486 w 7486"/>
                  <a:gd name="connsiteY3" fmla="*/ 6685 h 11392"/>
                  <a:gd name="connsiteX4" fmla="*/ 4679 w 7486"/>
                  <a:gd name="connsiteY4" fmla="*/ 2825 h 11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86" h="11392">
                    <a:moveTo>
                      <a:pt x="4679" y="2825"/>
                    </a:moveTo>
                    <a:cubicBezTo>
                      <a:pt x="3252" y="1678"/>
                      <a:pt x="1678" y="728"/>
                      <a:pt x="0" y="0"/>
                    </a:cubicBezTo>
                    <a:lnTo>
                      <a:pt x="0" y="11393"/>
                    </a:lnTo>
                    <a:cubicBezTo>
                      <a:pt x="4679" y="11393"/>
                      <a:pt x="7486" y="9510"/>
                      <a:pt x="7486" y="6685"/>
                    </a:cubicBezTo>
                    <a:cubicBezTo>
                      <a:pt x="7486" y="3860"/>
                      <a:pt x="6551" y="2825"/>
                      <a:pt x="4679" y="2825"/>
                    </a:cubicBezTo>
                    <a:close/>
                  </a:path>
                </a:pathLst>
              </a:custGeom>
              <a:grpFill/>
              <a:ln w="93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GB"/>
              </a:p>
            </p:txBody>
          </p:sp>
          <p:sp>
            <p:nvSpPr>
              <p:cNvPr id="86" name="Полилиния 85">
                <a:extLst>
                  <a:ext uri="{FF2B5EF4-FFF2-40B4-BE49-F238E27FC236}">
                    <a16:creationId xmlns:a16="http://schemas.microsoft.com/office/drawing/2014/main" id="{7F312266-723E-A24B-8B5D-329CF94B5937}"/>
                  </a:ext>
                </a:extLst>
              </p:cNvPr>
              <p:cNvSpPr/>
              <p:nvPr/>
            </p:nvSpPr>
            <p:spPr>
              <a:xfrm>
                <a:off x="2832105" y="6225112"/>
                <a:ext cx="6550" cy="10451"/>
              </a:xfrm>
              <a:custGeom>
                <a:avLst/>
                <a:gdLst>
                  <a:gd name="connsiteX0" fmla="*/ 0 w 6550"/>
                  <a:gd name="connsiteY0" fmla="*/ 4802 h 10451"/>
                  <a:gd name="connsiteX1" fmla="*/ 1872 w 6550"/>
                  <a:gd name="connsiteY1" fmla="*/ 8568 h 10451"/>
                  <a:gd name="connsiteX2" fmla="*/ 6551 w 6550"/>
                  <a:gd name="connsiteY2" fmla="*/ 10451 h 10451"/>
                  <a:gd name="connsiteX3" fmla="*/ 6551 w 6550"/>
                  <a:gd name="connsiteY3" fmla="*/ 0 h 10451"/>
                  <a:gd name="connsiteX4" fmla="*/ 0 w 6550"/>
                  <a:gd name="connsiteY4" fmla="*/ 4802 h 10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50" h="10451">
                    <a:moveTo>
                      <a:pt x="0" y="4802"/>
                    </a:moveTo>
                    <a:cubicBezTo>
                      <a:pt x="28" y="6277"/>
                      <a:pt x="716" y="7660"/>
                      <a:pt x="1872" y="8568"/>
                    </a:cubicBezTo>
                    <a:cubicBezTo>
                      <a:pt x="3151" y="9750"/>
                      <a:pt x="4815" y="10419"/>
                      <a:pt x="6551" y="10451"/>
                    </a:cubicBezTo>
                    <a:lnTo>
                      <a:pt x="6551" y="0"/>
                    </a:lnTo>
                    <a:cubicBezTo>
                      <a:pt x="2807" y="0"/>
                      <a:pt x="0" y="1883"/>
                      <a:pt x="0" y="4802"/>
                    </a:cubicBezTo>
                    <a:close/>
                  </a:path>
                </a:pathLst>
              </a:custGeom>
              <a:grpFill/>
              <a:ln w="93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GB"/>
              </a:p>
            </p:txBody>
          </p:sp>
          <p:sp>
            <p:nvSpPr>
              <p:cNvPr id="87" name="Полилиния 86">
                <a:extLst>
                  <a:ext uri="{FF2B5EF4-FFF2-40B4-BE49-F238E27FC236}">
                    <a16:creationId xmlns:a16="http://schemas.microsoft.com/office/drawing/2014/main" id="{48903A4D-D2E3-9545-BE57-10BDE4531E36}"/>
                  </a:ext>
                </a:extLst>
              </p:cNvPr>
              <p:cNvSpPr/>
              <p:nvPr/>
            </p:nvSpPr>
            <p:spPr>
              <a:xfrm>
                <a:off x="3002889" y="5931643"/>
                <a:ext cx="36000" cy="36000"/>
              </a:xfrm>
              <a:custGeom>
                <a:avLst/>
                <a:gdLst>
                  <a:gd name="connsiteX0" fmla="*/ 12259 w 24517"/>
                  <a:gd name="connsiteY0" fmla="*/ 0 h 24668"/>
                  <a:gd name="connsiteX1" fmla="*/ 24518 w 24517"/>
                  <a:gd name="connsiteY1" fmla="*/ 12334 h 24668"/>
                  <a:gd name="connsiteX2" fmla="*/ 12259 w 24517"/>
                  <a:gd name="connsiteY2" fmla="*/ 24669 h 24668"/>
                  <a:gd name="connsiteX3" fmla="*/ 0 w 24517"/>
                  <a:gd name="connsiteY3" fmla="*/ 12334 h 24668"/>
                  <a:gd name="connsiteX4" fmla="*/ 12259 w 24517"/>
                  <a:gd name="connsiteY4" fmla="*/ 0 h 24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517" h="24668">
                    <a:moveTo>
                      <a:pt x="12259" y="0"/>
                    </a:moveTo>
                    <a:cubicBezTo>
                      <a:pt x="19029" y="0"/>
                      <a:pt x="24518" y="5522"/>
                      <a:pt x="24518" y="12334"/>
                    </a:cubicBezTo>
                    <a:cubicBezTo>
                      <a:pt x="24518" y="19146"/>
                      <a:pt x="19029" y="24669"/>
                      <a:pt x="12259" y="24669"/>
                    </a:cubicBezTo>
                    <a:cubicBezTo>
                      <a:pt x="5488" y="24669"/>
                      <a:pt x="0" y="19146"/>
                      <a:pt x="0" y="12334"/>
                    </a:cubicBezTo>
                    <a:cubicBezTo>
                      <a:pt x="0" y="5522"/>
                      <a:pt x="5488" y="0"/>
                      <a:pt x="12259" y="0"/>
                    </a:cubicBezTo>
                    <a:close/>
                  </a:path>
                </a:pathLst>
              </a:custGeom>
              <a:grpFill/>
              <a:ln w="93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GB"/>
              </a:p>
            </p:txBody>
          </p:sp>
          <p:sp>
            <p:nvSpPr>
              <p:cNvPr id="88" name="Полилиния 87">
                <a:extLst>
                  <a:ext uri="{FF2B5EF4-FFF2-40B4-BE49-F238E27FC236}">
                    <a16:creationId xmlns:a16="http://schemas.microsoft.com/office/drawing/2014/main" id="{EF392A3E-F9C8-5649-A674-7CB71A758C8D}"/>
                  </a:ext>
                </a:extLst>
              </p:cNvPr>
              <p:cNvSpPr/>
              <p:nvPr/>
            </p:nvSpPr>
            <p:spPr>
              <a:xfrm>
                <a:off x="3133749" y="5951983"/>
                <a:ext cx="43200" cy="43200"/>
              </a:xfrm>
              <a:custGeom>
                <a:avLst/>
                <a:gdLst>
                  <a:gd name="connsiteX0" fmla="*/ 12259 w 24705"/>
                  <a:gd name="connsiteY0" fmla="*/ 0 h 24856"/>
                  <a:gd name="connsiteX1" fmla="*/ 24705 w 24705"/>
                  <a:gd name="connsiteY1" fmla="*/ 12334 h 24856"/>
                  <a:gd name="connsiteX2" fmla="*/ 12446 w 24705"/>
                  <a:gd name="connsiteY2" fmla="*/ 24857 h 24856"/>
                  <a:gd name="connsiteX3" fmla="*/ 0 w 24705"/>
                  <a:gd name="connsiteY3" fmla="*/ 12523 h 24856"/>
                  <a:gd name="connsiteX4" fmla="*/ 0 w 24705"/>
                  <a:gd name="connsiteY4" fmla="*/ 12429 h 24856"/>
                  <a:gd name="connsiteX5" fmla="*/ 12166 w 24705"/>
                  <a:gd name="connsiteY5" fmla="*/ 1 h 24856"/>
                  <a:gd name="connsiteX6" fmla="*/ 12259 w 24705"/>
                  <a:gd name="connsiteY6" fmla="*/ 0 h 24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705" h="24856">
                    <a:moveTo>
                      <a:pt x="12259" y="0"/>
                    </a:moveTo>
                    <a:cubicBezTo>
                      <a:pt x="19081" y="-52"/>
                      <a:pt x="24653" y="5470"/>
                      <a:pt x="24705" y="12334"/>
                    </a:cubicBezTo>
                    <a:cubicBezTo>
                      <a:pt x="24757" y="19198"/>
                      <a:pt x="19268" y="24805"/>
                      <a:pt x="12446" y="24857"/>
                    </a:cubicBezTo>
                    <a:cubicBezTo>
                      <a:pt x="5624" y="24909"/>
                      <a:pt x="53" y="19387"/>
                      <a:pt x="0" y="12523"/>
                    </a:cubicBezTo>
                    <a:cubicBezTo>
                      <a:pt x="0" y="12491"/>
                      <a:pt x="0" y="12460"/>
                      <a:pt x="0" y="12429"/>
                    </a:cubicBezTo>
                    <a:cubicBezTo>
                      <a:pt x="-51" y="5617"/>
                      <a:pt x="5395" y="53"/>
                      <a:pt x="12166" y="1"/>
                    </a:cubicBezTo>
                    <a:cubicBezTo>
                      <a:pt x="12197" y="0"/>
                      <a:pt x="12228" y="0"/>
                      <a:pt x="12259" y="0"/>
                    </a:cubicBezTo>
                    <a:close/>
                  </a:path>
                </a:pathLst>
              </a:custGeom>
              <a:grpFill/>
              <a:ln w="93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GB"/>
              </a:p>
            </p:txBody>
          </p:sp>
          <p:sp>
            <p:nvSpPr>
              <p:cNvPr id="89" name="Полилиния 88">
                <a:extLst>
                  <a:ext uri="{FF2B5EF4-FFF2-40B4-BE49-F238E27FC236}">
                    <a16:creationId xmlns:a16="http://schemas.microsoft.com/office/drawing/2014/main" id="{E4A82C01-FD3A-9648-BE0D-792F403B6E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733969" y="5939667"/>
                <a:ext cx="36000" cy="36000"/>
              </a:xfrm>
              <a:custGeom>
                <a:avLst/>
                <a:gdLst>
                  <a:gd name="connsiteX0" fmla="*/ 12259 w 24704"/>
                  <a:gd name="connsiteY0" fmla="*/ 0 h 24856"/>
                  <a:gd name="connsiteX1" fmla="*/ 24704 w 24704"/>
                  <a:gd name="connsiteY1" fmla="*/ 12334 h 24856"/>
                  <a:gd name="connsiteX2" fmla="*/ 12446 w 24704"/>
                  <a:gd name="connsiteY2" fmla="*/ 24857 h 24856"/>
                  <a:gd name="connsiteX3" fmla="*/ 0 w 24704"/>
                  <a:gd name="connsiteY3" fmla="*/ 12523 h 24856"/>
                  <a:gd name="connsiteX4" fmla="*/ 0 w 24704"/>
                  <a:gd name="connsiteY4" fmla="*/ 12429 h 24856"/>
                  <a:gd name="connsiteX5" fmla="*/ 12259 w 24704"/>
                  <a:gd name="connsiteY5" fmla="*/ 0 h 24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704" h="24856">
                    <a:moveTo>
                      <a:pt x="12259" y="0"/>
                    </a:moveTo>
                    <a:cubicBezTo>
                      <a:pt x="19081" y="-52"/>
                      <a:pt x="24653" y="5470"/>
                      <a:pt x="24704" y="12334"/>
                    </a:cubicBezTo>
                    <a:cubicBezTo>
                      <a:pt x="24756" y="19198"/>
                      <a:pt x="19268" y="24805"/>
                      <a:pt x="12446" y="24857"/>
                    </a:cubicBezTo>
                    <a:cubicBezTo>
                      <a:pt x="5624" y="24909"/>
                      <a:pt x="52" y="19387"/>
                      <a:pt x="0" y="12523"/>
                    </a:cubicBezTo>
                    <a:cubicBezTo>
                      <a:pt x="0" y="12491"/>
                      <a:pt x="0" y="12460"/>
                      <a:pt x="0" y="12429"/>
                    </a:cubicBezTo>
                    <a:cubicBezTo>
                      <a:pt x="0" y="5601"/>
                      <a:pt x="5473" y="52"/>
                      <a:pt x="12259" y="0"/>
                    </a:cubicBezTo>
                    <a:close/>
                  </a:path>
                </a:pathLst>
              </a:custGeom>
              <a:grpFill/>
              <a:ln w="93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GB"/>
              </a:p>
            </p:txBody>
          </p:sp>
          <p:sp>
            <p:nvSpPr>
              <p:cNvPr id="90" name="Полилиния 89">
                <a:extLst>
                  <a:ext uri="{FF2B5EF4-FFF2-40B4-BE49-F238E27FC236}">
                    <a16:creationId xmlns:a16="http://schemas.microsoft.com/office/drawing/2014/main" id="{8B302D85-84EB-634B-82C1-A8730FF4F9FA}"/>
                  </a:ext>
                </a:extLst>
              </p:cNvPr>
              <p:cNvSpPr/>
              <p:nvPr/>
            </p:nvSpPr>
            <p:spPr>
              <a:xfrm>
                <a:off x="2864829" y="5948663"/>
                <a:ext cx="43200" cy="43895"/>
              </a:xfrm>
              <a:custGeom>
                <a:avLst/>
                <a:gdLst>
                  <a:gd name="connsiteX0" fmla="*/ 23115 w 46790"/>
                  <a:gd name="connsiteY0" fmla="*/ 43894 h 43895"/>
                  <a:gd name="connsiteX1" fmla="*/ 46789 w 46790"/>
                  <a:gd name="connsiteY1" fmla="*/ 20640 h 43895"/>
                  <a:gd name="connsiteX2" fmla="*/ 46790 w 46790"/>
                  <a:gd name="connsiteY2" fmla="*/ 20167 h 43895"/>
                  <a:gd name="connsiteX3" fmla="*/ 19760 w 46790"/>
                  <a:gd name="connsiteY3" fmla="*/ 286 h 43895"/>
                  <a:gd name="connsiteX4" fmla="*/ 1 w 46790"/>
                  <a:gd name="connsiteY4" fmla="*/ 20167 h 43895"/>
                  <a:gd name="connsiteX5" fmla="*/ 23115 w 46790"/>
                  <a:gd name="connsiteY5" fmla="*/ 43894 h 4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790" h="43895">
                    <a:moveTo>
                      <a:pt x="23115" y="43894"/>
                    </a:moveTo>
                    <a:cubicBezTo>
                      <a:pt x="36034" y="44051"/>
                      <a:pt x="46634" y="33639"/>
                      <a:pt x="46789" y="20640"/>
                    </a:cubicBezTo>
                    <a:cubicBezTo>
                      <a:pt x="46791" y="20483"/>
                      <a:pt x="46791" y="20325"/>
                      <a:pt x="46790" y="20167"/>
                    </a:cubicBezTo>
                    <a:cubicBezTo>
                      <a:pt x="44783" y="7167"/>
                      <a:pt x="32681" y="-1734"/>
                      <a:pt x="19760" y="286"/>
                    </a:cubicBezTo>
                    <a:cubicBezTo>
                      <a:pt x="9575" y="1878"/>
                      <a:pt x="1583" y="9919"/>
                      <a:pt x="1" y="20167"/>
                    </a:cubicBezTo>
                    <a:cubicBezTo>
                      <a:pt x="-103" y="33131"/>
                      <a:pt x="10231" y="43739"/>
                      <a:pt x="23115" y="43894"/>
                    </a:cubicBezTo>
                    <a:close/>
                  </a:path>
                </a:pathLst>
              </a:custGeom>
              <a:grpFill/>
              <a:ln w="93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GB"/>
              </a:p>
            </p:txBody>
          </p:sp>
          <p:grpSp>
            <p:nvGrpSpPr>
              <p:cNvPr id="91" name="Рисунок 3833">
                <a:extLst>
                  <a:ext uri="{FF2B5EF4-FFF2-40B4-BE49-F238E27FC236}">
                    <a16:creationId xmlns:a16="http://schemas.microsoft.com/office/drawing/2014/main" id="{FFE36A1E-5136-794C-A8B2-397FF27836D8}"/>
                  </a:ext>
                </a:extLst>
              </p:cNvPr>
              <p:cNvGrpSpPr/>
              <p:nvPr/>
            </p:nvGrpSpPr>
            <p:grpSpPr>
              <a:xfrm>
                <a:off x="2727278" y="6032359"/>
                <a:ext cx="451448" cy="453470"/>
                <a:chOff x="2722487" y="6027714"/>
                <a:chExt cx="463164" cy="465238"/>
              </a:xfrm>
              <a:grpFill/>
            </p:grpSpPr>
            <p:sp>
              <p:nvSpPr>
                <p:cNvPr id="92" name="Полилиния 91">
                  <a:extLst>
                    <a:ext uri="{FF2B5EF4-FFF2-40B4-BE49-F238E27FC236}">
                      <a16:creationId xmlns:a16="http://schemas.microsoft.com/office/drawing/2014/main" id="{503AD6A3-AE4E-3C43-975D-CFEF163C82E9}"/>
                    </a:ext>
                  </a:extLst>
                </p:cNvPr>
                <p:cNvSpPr/>
                <p:nvPr/>
              </p:nvSpPr>
              <p:spPr>
                <a:xfrm>
                  <a:off x="2871138" y="6360735"/>
                  <a:ext cx="164238" cy="70240"/>
                </a:xfrm>
                <a:custGeom>
                  <a:avLst/>
                  <a:gdLst>
                    <a:gd name="connsiteX0" fmla="*/ 0 w 164238"/>
                    <a:gd name="connsiteY0" fmla="*/ 0 h 70240"/>
                    <a:gd name="connsiteX1" fmla="*/ 0 w 164238"/>
                    <a:gd name="connsiteY1" fmla="*/ 44623 h 70240"/>
                    <a:gd name="connsiteX2" fmla="*/ 82160 w 164238"/>
                    <a:gd name="connsiteY2" fmla="*/ 70240 h 70240"/>
                    <a:gd name="connsiteX3" fmla="*/ 164239 w 164238"/>
                    <a:gd name="connsiteY3" fmla="*/ 44623 h 70240"/>
                    <a:gd name="connsiteX4" fmla="*/ 164239 w 164238"/>
                    <a:gd name="connsiteY4" fmla="*/ 0 h 70240"/>
                    <a:gd name="connsiteX5" fmla="*/ 82160 w 164238"/>
                    <a:gd name="connsiteY5" fmla="*/ 19006 h 70240"/>
                    <a:gd name="connsiteX6" fmla="*/ 0 w 164238"/>
                    <a:gd name="connsiteY6" fmla="*/ 0 h 70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4238" h="70240">
                      <a:moveTo>
                        <a:pt x="0" y="0"/>
                      </a:moveTo>
                      <a:lnTo>
                        <a:pt x="0" y="44623"/>
                      </a:lnTo>
                      <a:cubicBezTo>
                        <a:pt x="0" y="55366"/>
                        <a:pt x="31175" y="70240"/>
                        <a:pt x="82160" y="70240"/>
                      </a:cubicBezTo>
                      <a:cubicBezTo>
                        <a:pt x="133145" y="70240"/>
                        <a:pt x="164239" y="55366"/>
                        <a:pt x="164239" y="44623"/>
                      </a:cubicBezTo>
                      <a:lnTo>
                        <a:pt x="164239" y="0"/>
                      </a:lnTo>
                      <a:cubicBezTo>
                        <a:pt x="148002" y="12395"/>
                        <a:pt x="114147" y="19006"/>
                        <a:pt x="82160" y="19006"/>
                      </a:cubicBezTo>
                      <a:cubicBezTo>
                        <a:pt x="50173" y="19006"/>
                        <a:pt x="16400" y="12395"/>
                        <a:pt x="0" y="0"/>
                      </a:cubicBezTo>
                      <a:close/>
                    </a:path>
                  </a:pathLst>
                </a:custGeom>
                <a:grpFill/>
                <a:ln w="80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93" name="Полилиния 92">
                  <a:extLst>
                    <a:ext uri="{FF2B5EF4-FFF2-40B4-BE49-F238E27FC236}">
                      <a16:creationId xmlns:a16="http://schemas.microsoft.com/office/drawing/2014/main" id="{F8EEF6E7-A360-164C-8C1C-1B1CDD705C19}"/>
                    </a:ext>
                  </a:extLst>
                </p:cNvPr>
                <p:cNvSpPr/>
                <p:nvPr/>
              </p:nvSpPr>
              <p:spPr>
                <a:xfrm>
                  <a:off x="2871138" y="6299171"/>
                  <a:ext cx="164238" cy="70240"/>
                </a:xfrm>
                <a:custGeom>
                  <a:avLst/>
                  <a:gdLst>
                    <a:gd name="connsiteX0" fmla="*/ 0 w 164238"/>
                    <a:gd name="connsiteY0" fmla="*/ 0 h 70240"/>
                    <a:gd name="connsiteX1" fmla="*/ 0 w 164238"/>
                    <a:gd name="connsiteY1" fmla="*/ 44623 h 70240"/>
                    <a:gd name="connsiteX2" fmla="*/ 82079 w 164238"/>
                    <a:gd name="connsiteY2" fmla="*/ 70240 h 70240"/>
                    <a:gd name="connsiteX3" fmla="*/ 164239 w 164238"/>
                    <a:gd name="connsiteY3" fmla="*/ 44623 h 70240"/>
                    <a:gd name="connsiteX4" fmla="*/ 164239 w 164238"/>
                    <a:gd name="connsiteY4" fmla="*/ 0 h 70240"/>
                    <a:gd name="connsiteX5" fmla="*/ 82079 w 164238"/>
                    <a:gd name="connsiteY5" fmla="*/ 19006 h 70240"/>
                    <a:gd name="connsiteX6" fmla="*/ 0 w 164238"/>
                    <a:gd name="connsiteY6" fmla="*/ 0 h 70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4238" h="70240">
                      <a:moveTo>
                        <a:pt x="0" y="0"/>
                      </a:moveTo>
                      <a:lnTo>
                        <a:pt x="0" y="44623"/>
                      </a:lnTo>
                      <a:cubicBezTo>
                        <a:pt x="0" y="55366"/>
                        <a:pt x="31175" y="70240"/>
                        <a:pt x="82079" y="70240"/>
                      </a:cubicBezTo>
                      <a:cubicBezTo>
                        <a:pt x="132982" y="70240"/>
                        <a:pt x="164239" y="55366"/>
                        <a:pt x="164239" y="44623"/>
                      </a:cubicBezTo>
                      <a:lnTo>
                        <a:pt x="164239" y="0"/>
                      </a:lnTo>
                      <a:cubicBezTo>
                        <a:pt x="148002" y="12395"/>
                        <a:pt x="114147" y="19006"/>
                        <a:pt x="82079" y="19006"/>
                      </a:cubicBezTo>
                      <a:cubicBezTo>
                        <a:pt x="50010" y="19006"/>
                        <a:pt x="16400" y="12395"/>
                        <a:pt x="0" y="0"/>
                      </a:cubicBezTo>
                      <a:close/>
                    </a:path>
                  </a:pathLst>
                </a:custGeom>
                <a:grpFill/>
                <a:ln w="80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94" name="Полилиния 93">
                  <a:extLst>
                    <a:ext uri="{FF2B5EF4-FFF2-40B4-BE49-F238E27FC236}">
                      <a16:creationId xmlns:a16="http://schemas.microsoft.com/office/drawing/2014/main" id="{60FF8E09-9E3B-B745-9F62-21672847043B}"/>
                    </a:ext>
                  </a:extLst>
                </p:cNvPr>
                <p:cNvSpPr/>
                <p:nvPr/>
              </p:nvSpPr>
              <p:spPr>
                <a:xfrm>
                  <a:off x="2722487" y="6028540"/>
                  <a:ext cx="133875" cy="72719"/>
                </a:xfrm>
                <a:custGeom>
                  <a:avLst/>
                  <a:gdLst>
                    <a:gd name="connsiteX0" fmla="*/ 133064 w 133875"/>
                    <a:gd name="connsiteY0" fmla="*/ 0 h 72719"/>
                    <a:gd name="connsiteX1" fmla="*/ 0 w 133875"/>
                    <a:gd name="connsiteY1" fmla="*/ 0 h 72719"/>
                    <a:gd name="connsiteX2" fmla="*/ 0 w 133875"/>
                    <a:gd name="connsiteY2" fmla="*/ 72719 h 72719"/>
                    <a:gd name="connsiteX3" fmla="*/ 133875 w 133875"/>
                    <a:gd name="connsiteY3" fmla="*/ 72719 h 72719"/>
                    <a:gd name="connsiteX4" fmla="*/ 133875 w 133875"/>
                    <a:gd name="connsiteY4" fmla="*/ 0 h 72719"/>
                    <a:gd name="connsiteX5" fmla="*/ 45951 w 133875"/>
                    <a:gd name="connsiteY5" fmla="*/ 46276 h 72719"/>
                    <a:gd name="connsiteX6" fmla="*/ 25492 w 133875"/>
                    <a:gd name="connsiteY6" fmla="*/ 46276 h 72719"/>
                    <a:gd name="connsiteX7" fmla="*/ 25492 w 133875"/>
                    <a:gd name="connsiteY7" fmla="*/ 25617 h 72719"/>
                    <a:gd name="connsiteX8" fmla="*/ 45951 w 133875"/>
                    <a:gd name="connsiteY8" fmla="*/ 25617 h 72719"/>
                    <a:gd name="connsiteX9" fmla="*/ 77208 w 133875"/>
                    <a:gd name="connsiteY9" fmla="*/ 46276 h 72719"/>
                    <a:gd name="connsiteX10" fmla="*/ 56830 w 133875"/>
                    <a:gd name="connsiteY10" fmla="*/ 46276 h 72719"/>
                    <a:gd name="connsiteX11" fmla="*/ 56830 w 133875"/>
                    <a:gd name="connsiteY11" fmla="*/ 25617 h 72719"/>
                    <a:gd name="connsiteX12" fmla="*/ 77208 w 133875"/>
                    <a:gd name="connsiteY12" fmla="*/ 25617 h 72719"/>
                    <a:gd name="connsiteX13" fmla="*/ 107571 w 133875"/>
                    <a:gd name="connsiteY13" fmla="*/ 46276 h 72719"/>
                    <a:gd name="connsiteX14" fmla="*/ 87031 w 133875"/>
                    <a:gd name="connsiteY14" fmla="*/ 46276 h 72719"/>
                    <a:gd name="connsiteX15" fmla="*/ 87031 w 133875"/>
                    <a:gd name="connsiteY15" fmla="*/ 25617 h 72719"/>
                    <a:gd name="connsiteX16" fmla="*/ 107571 w 133875"/>
                    <a:gd name="connsiteY16" fmla="*/ 25617 h 72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3875" h="72719">
                      <a:moveTo>
                        <a:pt x="133064" y="0"/>
                      </a:moveTo>
                      <a:lnTo>
                        <a:pt x="0" y="0"/>
                      </a:lnTo>
                      <a:lnTo>
                        <a:pt x="0" y="72719"/>
                      </a:lnTo>
                      <a:lnTo>
                        <a:pt x="133875" y="72719"/>
                      </a:lnTo>
                      <a:lnTo>
                        <a:pt x="133875" y="0"/>
                      </a:lnTo>
                      <a:close/>
                      <a:moveTo>
                        <a:pt x="45951" y="46276"/>
                      </a:moveTo>
                      <a:lnTo>
                        <a:pt x="25492" y="46276"/>
                      </a:lnTo>
                      <a:lnTo>
                        <a:pt x="25492" y="25617"/>
                      </a:lnTo>
                      <a:lnTo>
                        <a:pt x="45951" y="25617"/>
                      </a:lnTo>
                      <a:close/>
                      <a:moveTo>
                        <a:pt x="77208" y="46276"/>
                      </a:moveTo>
                      <a:lnTo>
                        <a:pt x="56830" y="46276"/>
                      </a:lnTo>
                      <a:lnTo>
                        <a:pt x="56830" y="25617"/>
                      </a:lnTo>
                      <a:lnTo>
                        <a:pt x="77208" y="25617"/>
                      </a:lnTo>
                      <a:close/>
                      <a:moveTo>
                        <a:pt x="107571" y="46276"/>
                      </a:moveTo>
                      <a:lnTo>
                        <a:pt x="87031" y="46276"/>
                      </a:lnTo>
                      <a:lnTo>
                        <a:pt x="87031" y="25617"/>
                      </a:lnTo>
                      <a:lnTo>
                        <a:pt x="107571" y="25617"/>
                      </a:lnTo>
                      <a:close/>
                    </a:path>
                  </a:pathLst>
                </a:custGeom>
                <a:grpFill/>
                <a:ln w="80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95" name="Полилиния 94">
                  <a:extLst>
                    <a:ext uri="{FF2B5EF4-FFF2-40B4-BE49-F238E27FC236}">
                      <a16:creationId xmlns:a16="http://schemas.microsoft.com/office/drawing/2014/main" id="{271DF7FB-C76C-E940-95FB-5BECEA77B4F2}"/>
                    </a:ext>
                  </a:extLst>
                </p:cNvPr>
                <p:cNvSpPr/>
                <p:nvPr/>
              </p:nvSpPr>
              <p:spPr>
                <a:xfrm>
                  <a:off x="2871138" y="6422711"/>
                  <a:ext cx="164238" cy="70240"/>
                </a:xfrm>
                <a:custGeom>
                  <a:avLst/>
                  <a:gdLst>
                    <a:gd name="connsiteX0" fmla="*/ 0 w 164238"/>
                    <a:gd name="connsiteY0" fmla="*/ 0 h 70240"/>
                    <a:gd name="connsiteX1" fmla="*/ 0 w 164238"/>
                    <a:gd name="connsiteY1" fmla="*/ 44623 h 70240"/>
                    <a:gd name="connsiteX2" fmla="*/ 82160 w 164238"/>
                    <a:gd name="connsiteY2" fmla="*/ 70240 h 70240"/>
                    <a:gd name="connsiteX3" fmla="*/ 164239 w 164238"/>
                    <a:gd name="connsiteY3" fmla="*/ 44623 h 70240"/>
                    <a:gd name="connsiteX4" fmla="*/ 164239 w 164238"/>
                    <a:gd name="connsiteY4" fmla="*/ 0 h 70240"/>
                    <a:gd name="connsiteX5" fmla="*/ 82160 w 164238"/>
                    <a:gd name="connsiteY5" fmla="*/ 19006 h 70240"/>
                    <a:gd name="connsiteX6" fmla="*/ 0 w 164238"/>
                    <a:gd name="connsiteY6" fmla="*/ 0 h 70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4238" h="70240">
                      <a:moveTo>
                        <a:pt x="0" y="0"/>
                      </a:moveTo>
                      <a:lnTo>
                        <a:pt x="0" y="44623"/>
                      </a:lnTo>
                      <a:cubicBezTo>
                        <a:pt x="0" y="55366"/>
                        <a:pt x="31175" y="70240"/>
                        <a:pt x="82160" y="70240"/>
                      </a:cubicBezTo>
                      <a:cubicBezTo>
                        <a:pt x="133145" y="70240"/>
                        <a:pt x="164239" y="55366"/>
                        <a:pt x="164239" y="44623"/>
                      </a:cubicBezTo>
                      <a:lnTo>
                        <a:pt x="164239" y="0"/>
                      </a:lnTo>
                      <a:cubicBezTo>
                        <a:pt x="148002" y="12395"/>
                        <a:pt x="114147" y="19006"/>
                        <a:pt x="82160" y="19006"/>
                      </a:cubicBezTo>
                      <a:cubicBezTo>
                        <a:pt x="50173" y="19006"/>
                        <a:pt x="16400" y="12395"/>
                        <a:pt x="0" y="0"/>
                      </a:cubicBezTo>
                      <a:close/>
                    </a:path>
                  </a:pathLst>
                </a:custGeom>
                <a:grpFill/>
                <a:ln w="80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96" name="Полилиния 95">
                  <a:extLst>
                    <a:ext uri="{FF2B5EF4-FFF2-40B4-BE49-F238E27FC236}">
                      <a16:creationId xmlns:a16="http://schemas.microsoft.com/office/drawing/2014/main" id="{B095DA62-673F-5843-921B-A43129366417}"/>
                    </a:ext>
                  </a:extLst>
                </p:cNvPr>
                <p:cNvSpPr/>
                <p:nvPr/>
              </p:nvSpPr>
              <p:spPr>
                <a:xfrm>
                  <a:off x="2871138" y="6255788"/>
                  <a:ext cx="164238" cy="51234"/>
                </a:xfrm>
                <a:custGeom>
                  <a:avLst/>
                  <a:gdLst>
                    <a:gd name="connsiteX0" fmla="*/ 82160 w 164238"/>
                    <a:gd name="connsiteY0" fmla="*/ 0 h 51234"/>
                    <a:gd name="connsiteX1" fmla="*/ 0 w 164238"/>
                    <a:gd name="connsiteY1" fmla="*/ 25617 h 51234"/>
                    <a:gd name="connsiteX2" fmla="*/ 82160 w 164238"/>
                    <a:gd name="connsiteY2" fmla="*/ 51234 h 51234"/>
                    <a:gd name="connsiteX3" fmla="*/ 164239 w 164238"/>
                    <a:gd name="connsiteY3" fmla="*/ 25617 h 51234"/>
                    <a:gd name="connsiteX4" fmla="*/ 82160 w 164238"/>
                    <a:gd name="connsiteY4" fmla="*/ 0 h 51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4238" h="51234">
                      <a:moveTo>
                        <a:pt x="82160" y="0"/>
                      </a:moveTo>
                      <a:cubicBezTo>
                        <a:pt x="31175" y="0"/>
                        <a:pt x="0" y="14874"/>
                        <a:pt x="0" y="25617"/>
                      </a:cubicBezTo>
                      <a:cubicBezTo>
                        <a:pt x="0" y="36360"/>
                        <a:pt x="31175" y="51234"/>
                        <a:pt x="82160" y="51234"/>
                      </a:cubicBezTo>
                      <a:cubicBezTo>
                        <a:pt x="133145" y="51234"/>
                        <a:pt x="164239" y="36360"/>
                        <a:pt x="164239" y="25617"/>
                      </a:cubicBezTo>
                      <a:cubicBezTo>
                        <a:pt x="164239" y="14874"/>
                        <a:pt x="133064" y="0"/>
                        <a:pt x="82160" y="0"/>
                      </a:cubicBezTo>
                      <a:close/>
                    </a:path>
                  </a:pathLst>
                </a:custGeom>
                <a:grpFill/>
                <a:ln w="80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97" name="Полилиния 96">
                  <a:extLst>
                    <a:ext uri="{FF2B5EF4-FFF2-40B4-BE49-F238E27FC236}">
                      <a16:creationId xmlns:a16="http://schemas.microsoft.com/office/drawing/2014/main" id="{830BF40F-CB7D-E34F-A0FE-BADC9D0CB804}"/>
                    </a:ext>
                  </a:extLst>
                </p:cNvPr>
                <p:cNvSpPr/>
                <p:nvPr/>
              </p:nvSpPr>
              <p:spPr>
                <a:xfrm>
                  <a:off x="2866185" y="6027714"/>
                  <a:ext cx="319060" cy="72719"/>
                </a:xfrm>
                <a:custGeom>
                  <a:avLst/>
                  <a:gdLst>
                    <a:gd name="connsiteX0" fmla="*/ 107977 w 319060"/>
                    <a:gd name="connsiteY0" fmla="*/ 31402 h 72719"/>
                    <a:gd name="connsiteX1" fmla="*/ 318248 w 319060"/>
                    <a:gd name="connsiteY1" fmla="*/ 31402 h 72719"/>
                    <a:gd name="connsiteX2" fmla="*/ 318248 w 319060"/>
                    <a:gd name="connsiteY2" fmla="*/ 0 h 72719"/>
                    <a:gd name="connsiteX3" fmla="*/ 0 w 319060"/>
                    <a:gd name="connsiteY3" fmla="*/ 0 h 72719"/>
                    <a:gd name="connsiteX4" fmla="*/ 0 w 319060"/>
                    <a:gd name="connsiteY4" fmla="*/ 72719 h 72719"/>
                    <a:gd name="connsiteX5" fmla="*/ 319060 w 319060"/>
                    <a:gd name="connsiteY5" fmla="*/ 72719 h 72719"/>
                    <a:gd name="connsiteX6" fmla="*/ 319060 w 319060"/>
                    <a:gd name="connsiteY6" fmla="*/ 41318 h 72719"/>
                    <a:gd name="connsiteX7" fmla="*/ 107977 w 319060"/>
                    <a:gd name="connsiteY7" fmla="*/ 41318 h 72719"/>
                    <a:gd name="connsiteX8" fmla="*/ 103106 w 319060"/>
                    <a:gd name="connsiteY8" fmla="*/ 36360 h 72719"/>
                    <a:gd name="connsiteX9" fmla="*/ 107977 w 319060"/>
                    <a:gd name="connsiteY9" fmla="*/ 31402 h 72719"/>
                    <a:gd name="connsiteX10" fmla="*/ 80536 w 319060"/>
                    <a:gd name="connsiteY10" fmla="*/ 40491 h 72719"/>
                    <a:gd name="connsiteX11" fmla="*/ 77208 w 319060"/>
                    <a:gd name="connsiteY11" fmla="*/ 42144 h 72719"/>
                    <a:gd name="connsiteX12" fmla="*/ 73960 w 319060"/>
                    <a:gd name="connsiteY12" fmla="*/ 40491 h 72719"/>
                    <a:gd name="connsiteX13" fmla="*/ 72255 w 319060"/>
                    <a:gd name="connsiteY13" fmla="*/ 37186 h 72719"/>
                    <a:gd name="connsiteX14" fmla="*/ 73960 w 319060"/>
                    <a:gd name="connsiteY14" fmla="*/ 33881 h 72719"/>
                    <a:gd name="connsiteX15" fmla="*/ 77208 w 319060"/>
                    <a:gd name="connsiteY15" fmla="*/ 32228 h 72719"/>
                    <a:gd name="connsiteX16" fmla="*/ 80536 w 319060"/>
                    <a:gd name="connsiteY16" fmla="*/ 33881 h 72719"/>
                    <a:gd name="connsiteX17" fmla="*/ 82160 w 319060"/>
                    <a:gd name="connsiteY17" fmla="*/ 37186 h 72719"/>
                    <a:gd name="connsiteX18" fmla="*/ 80536 w 319060"/>
                    <a:gd name="connsiteY18" fmla="*/ 40491 h 72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19060" h="72719">
                      <a:moveTo>
                        <a:pt x="107977" y="31402"/>
                      </a:moveTo>
                      <a:lnTo>
                        <a:pt x="318248" y="31402"/>
                      </a:lnTo>
                      <a:lnTo>
                        <a:pt x="318248" y="0"/>
                      </a:lnTo>
                      <a:lnTo>
                        <a:pt x="0" y="0"/>
                      </a:lnTo>
                      <a:lnTo>
                        <a:pt x="0" y="72719"/>
                      </a:lnTo>
                      <a:lnTo>
                        <a:pt x="319060" y="72719"/>
                      </a:lnTo>
                      <a:lnTo>
                        <a:pt x="319060" y="41318"/>
                      </a:lnTo>
                      <a:lnTo>
                        <a:pt x="107977" y="41318"/>
                      </a:lnTo>
                      <a:cubicBezTo>
                        <a:pt x="105371" y="41121"/>
                        <a:pt x="103300" y="39012"/>
                        <a:pt x="103106" y="36360"/>
                      </a:cubicBezTo>
                      <a:cubicBezTo>
                        <a:pt x="103300" y="33707"/>
                        <a:pt x="105371" y="31599"/>
                        <a:pt x="107977" y="31402"/>
                      </a:cubicBezTo>
                      <a:close/>
                      <a:moveTo>
                        <a:pt x="80536" y="40491"/>
                      </a:moveTo>
                      <a:cubicBezTo>
                        <a:pt x="79603" y="41352"/>
                        <a:pt x="78448" y="41925"/>
                        <a:pt x="77208" y="42144"/>
                      </a:cubicBezTo>
                      <a:cubicBezTo>
                        <a:pt x="75987" y="41937"/>
                        <a:pt x="74856" y="41361"/>
                        <a:pt x="73960" y="40491"/>
                      </a:cubicBezTo>
                      <a:cubicBezTo>
                        <a:pt x="73084" y="39585"/>
                        <a:pt x="72491" y="38435"/>
                        <a:pt x="72255" y="37186"/>
                      </a:cubicBezTo>
                      <a:cubicBezTo>
                        <a:pt x="72491" y="35937"/>
                        <a:pt x="73084" y="34787"/>
                        <a:pt x="73960" y="33881"/>
                      </a:cubicBezTo>
                      <a:cubicBezTo>
                        <a:pt x="74856" y="33011"/>
                        <a:pt x="75987" y="32435"/>
                        <a:pt x="77208" y="32228"/>
                      </a:cubicBezTo>
                      <a:cubicBezTo>
                        <a:pt x="78448" y="32447"/>
                        <a:pt x="79603" y="33020"/>
                        <a:pt x="80536" y="33881"/>
                      </a:cubicBezTo>
                      <a:cubicBezTo>
                        <a:pt x="81391" y="34792"/>
                        <a:pt x="81957" y="35943"/>
                        <a:pt x="82160" y="37186"/>
                      </a:cubicBezTo>
                      <a:cubicBezTo>
                        <a:pt x="81957" y="38429"/>
                        <a:pt x="81391" y="39580"/>
                        <a:pt x="80536" y="40491"/>
                      </a:cubicBezTo>
                      <a:close/>
                    </a:path>
                  </a:pathLst>
                </a:custGeom>
                <a:grpFill/>
                <a:ln w="80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98" name="Полилиния 97">
                  <a:extLst>
                    <a:ext uri="{FF2B5EF4-FFF2-40B4-BE49-F238E27FC236}">
                      <a16:creationId xmlns:a16="http://schemas.microsoft.com/office/drawing/2014/main" id="{912BB952-DD92-724B-9D6C-C179283D9663}"/>
                    </a:ext>
                  </a:extLst>
                </p:cNvPr>
                <p:cNvSpPr/>
                <p:nvPr/>
              </p:nvSpPr>
              <p:spPr>
                <a:xfrm>
                  <a:off x="2722487" y="6111175"/>
                  <a:ext cx="463164" cy="309883"/>
                </a:xfrm>
                <a:custGeom>
                  <a:avLst/>
                  <a:gdLst>
                    <a:gd name="connsiteX0" fmla="*/ 0 w 463164"/>
                    <a:gd name="connsiteY0" fmla="*/ 309883 h 309883"/>
                    <a:gd name="connsiteX1" fmla="*/ 138828 w 463164"/>
                    <a:gd name="connsiteY1" fmla="*/ 309883 h 309883"/>
                    <a:gd name="connsiteX2" fmla="*/ 138828 w 463164"/>
                    <a:gd name="connsiteY2" fmla="*/ 170229 h 309883"/>
                    <a:gd name="connsiteX3" fmla="*/ 231623 w 463164"/>
                    <a:gd name="connsiteY3" fmla="*/ 133870 h 309883"/>
                    <a:gd name="connsiteX4" fmla="*/ 324743 w 463164"/>
                    <a:gd name="connsiteY4" fmla="*/ 170229 h 309883"/>
                    <a:gd name="connsiteX5" fmla="*/ 324743 w 463164"/>
                    <a:gd name="connsiteY5" fmla="*/ 309883 h 309883"/>
                    <a:gd name="connsiteX6" fmla="*/ 463165 w 463164"/>
                    <a:gd name="connsiteY6" fmla="*/ 309883 h 309883"/>
                    <a:gd name="connsiteX7" fmla="*/ 463165 w 463164"/>
                    <a:gd name="connsiteY7" fmla="*/ 0 h 309883"/>
                    <a:gd name="connsiteX8" fmla="*/ 0 w 463164"/>
                    <a:gd name="connsiteY8" fmla="*/ 0 h 309883"/>
                    <a:gd name="connsiteX9" fmla="*/ 107571 w 463164"/>
                    <a:gd name="connsiteY9" fmla="*/ 273524 h 309883"/>
                    <a:gd name="connsiteX10" fmla="*/ 87031 w 463164"/>
                    <a:gd name="connsiteY10" fmla="*/ 273524 h 309883"/>
                    <a:gd name="connsiteX11" fmla="*/ 87031 w 463164"/>
                    <a:gd name="connsiteY11" fmla="*/ 252865 h 309883"/>
                    <a:gd name="connsiteX12" fmla="*/ 107571 w 463164"/>
                    <a:gd name="connsiteY12" fmla="*/ 252865 h 309883"/>
                    <a:gd name="connsiteX13" fmla="*/ 107571 w 463164"/>
                    <a:gd name="connsiteY13" fmla="*/ 242948 h 309883"/>
                    <a:gd name="connsiteX14" fmla="*/ 87031 w 463164"/>
                    <a:gd name="connsiteY14" fmla="*/ 242948 h 309883"/>
                    <a:gd name="connsiteX15" fmla="*/ 87031 w 463164"/>
                    <a:gd name="connsiteY15" fmla="*/ 222290 h 309883"/>
                    <a:gd name="connsiteX16" fmla="*/ 107571 w 463164"/>
                    <a:gd name="connsiteY16" fmla="*/ 222290 h 309883"/>
                    <a:gd name="connsiteX17" fmla="*/ 107571 w 463164"/>
                    <a:gd name="connsiteY17" fmla="*/ 211547 h 309883"/>
                    <a:gd name="connsiteX18" fmla="*/ 87031 w 463164"/>
                    <a:gd name="connsiteY18" fmla="*/ 211547 h 309883"/>
                    <a:gd name="connsiteX19" fmla="*/ 87031 w 463164"/>
                    <a:gd name="connsiteY19" fmla="*/ 190888 h 309883"/>
                    <a:gd name="connsiteX20" fmla="*/ 107571 w 463164"/>
                    <a:gd name="connsiteY20" fmla="*/ 190888 h 309883"/>
                    <a:gd name="connsiteX21" fmla="*/ 353970 w 463164"/>
                    <a:gd name="connsiteY21" fmla="*/ 190888 h 309883"/>
                    <a:gd name="connsiteX22" fmla="*/ 374510 w 463164"/>
                    <a:gd name="connsiteY22" fmla="*/ 190888 h 309883"/>
                    <a:gd name="connsiteX23" fmla="*/ 374510 w 463164"/>
                    <a:gd name="connsiteY23" fmla="*/ 211547 h 309883"/>
                    <a:gd name="connsiteX24" fmla="*/ 353970 w 463164"/>
                    <a:gd name="connsiteY24" fmla="*/ 211547 h 309883"/>
                    <a:gd name="connsiteX25" fmla="*/ 353970 w 463164"/>
                    <a:gd name="connsiteY25" fmla="*/ 222290 h 309883"/>
                    <a:gd name="connsiteX26" fmla="*/ 374510 w 463164"/>
                    <a:gd name="connsiteY26" fmla="*/ 222290 h 309883"/>
                    <a:gd name="connsiteX27" fmla="*/ 374510 w 463164"/>
                    <a:gd name="connsiteY27" fmla="*/ 242948 h 309883"/>
                    <a:gd name="connsiteX28" fmla="*/ 353970 w 463164"/>
                    <a:gd name="connsiteY28" fmla="*/ 242948 h 309883"/>
                    <a:gd name="connsiteX29" fmla="*/ 353970 w 463164"/>
                    <a:gd name="connsiteY29" fmla="*/ 252865 h 309883"/>
                    <a:gd name="connsiteX30" fmla="*/ 374510 w 463164"/>
                    <a:gd name="connsiteY30" fmla="*/ 252865 h 309883"/>
                    <a:gd name="connsiteX31" fmla="*/ 374510 w 463164"/>
                    <a:gd name="connsiteY31" fmla="*/ 273524 h 309883"/>
                    <a:gd name="connsiteX32" fmla="*/ 353970 w 463164"/>
                    <a:gd name="connsiteY32" fmla="*/ 273524 h 309883"/>
                    <a:gd name="connsiteX33" fmla="*/ 36128 w 463164"/>
                    <a:gd name="connsiteY33" fmla="*/ 30575 h 309883"/>
                    <a:gd name="connsiteX34" fmla="*/ 149788 w 463164"/>
                    <a:gd name="connsiteY34" fmla="*/ 30575 h 309883"/>
                    <a:gd name="connsiteX35" fmla="*/ 154659 w 463164"/>
                    <a:gd name="connsiteY35" fmla="*/ 35533 h 309883"/>
                    <a:gd name="connsiteX36" fmla="*/ 149788 w 463164"/>
                    <a:gd name="connsiteY36" fmla="*/ 40491 h 309883"/>
                    <a:gd name="connsiteX37" fmla="*/ 36128 w 463164"/>
                    <a:gd name="connsiteY37" fmla="*/ 40491 h 309883"/>
                    <a:gd name="connsiteX38" fmla="*/ 31175 w 463164"/>
                    <a:gd name="connsiteY38" fmla="*/ 35533 h 309883"/>
                    <a:gd name="connsiteX39" fmla="*/ 35712 w 463164"/>
                    <a:gd name="connsiteY39" fmla="*/ 30572 h 309883"/>
                    <a:gd name="connsiteX40" fmla="*/ 36128 w 463164"/>
                    <a:gd name="connsiteY40" fmla="*/ 30575 h 309883"/>
                    <a:gd name="connsiteX41" fmla="*/ 36128 w 463164"/>
                    <a:gd name="connsiteY41" fmla="*/ 61977 h 309883"/>
                    <a:gd name="connsiteX42" fmla="*/ 323607 w 463164"/>
                    <a:gd name="connsiteY42" fmla="*/ 61977 h 309883"/>
                    <a:gd name="connsiteX43" fmla="*/ 328478 w 463164"/>
                    <a:gd name="connsiteY43" fmla="*/ 66935 h 309883"/>
                    <a:gd name="connsiteX44" fmla="*/ 323607 w 463164"/>
                    <a:gd name="connsiteY44" fmla="*/ 71893 h 309883"/>
                    <a:gd name="connsiteX45" fmla="*/ 36128 w 463164"/>
                    <a:gd name="connsiteY45" fmla="*/ 71893 h 309883"/>
                    <a:gd name="connsiteX46" fmla="*/ 31175 w 463164"/>
                    <a:gd name="connsiteY46" fmla="*/ 66935 h 309883"/>
                    <a:gd name="connsiteX47" fmla="*/ 35712 w 463164"/>
                    <a:gd name="connsiteY47" fmla="*/ 61973 h 309883"/>
                    <a:gd name="connsiteX48" fmla="*/ 36128 w 463164"/>
                    <a:gd name="connsiteY48" fmla="*/ 61977 h 309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463164" h="309883">
                      <a:moveTo>
                        <a:pt x="0" y="309883"/>
                      </a:moveTo>
                      <a:lnTo>
                        <a:pt x="138828" y="309883"/>
                      </a:lnTo>
                      <a:lnTo>
                        <a:pt x="138828" y="170229"/>
                      </a:lnTo>
                      <a:cubicBezTo>
                        <a:pt x="138828" y="147091"/>
                        <a:pt x="186403" y="133870"/>
                        <a:pt x="231623" y="133870"/>
                      </a:cubicBezTo>
                      <a:cubicBezTo>
                        <a:pt x="276844" y="133870"/>
                        <a:pt x="324743" y="146265"/>
                        <a:pt x="324743" y="170229"/>
                      </a:cubicBezTo>
                      <a:lnTo>
                        <a:pt x="324743" y="309883"/>
                      </a:lnTo>
                      <a:lnTo>
                        <a:pt x="463165" y="309883"/>
                      </a:lnTo>
                      <a:lnTo>
                        <a:pt x="463165" y="0"/>
                      </a:lnTo>
                      <a:lnTo>
                        <a:pt x="0" y="0"/>
                      </a:lnTo>
                      <a:close/>
                      <a:moveTo>
                        <a:pt x="107571" y="273524"/>
                      </a:moveTo>
                      <a:lnTo>
                        <a:pt x="87031" y="273524"/>
                      </a:lnTo>
                      <a:lnTo>
                        <a:pt x="87031" y="252865"/>
                      </a:lnTo>
                      <a:lnTo>
                        <a:pt x="107571" y="252865"/>
                      </a:lnTo>
                      <a:close/>
                      <a:moveTo>
                        <a:pt x="107571" y="242948"/>
                      </a:moveTo>
                      <a:lnTo>
                        <a:pt x="87031" y="242948"/>
                      </a:lnTo>
                      <a:lnTo>
                        <a:pt x="87031" y="222290"/>
                      </a:lnTo>
                      <a:lnTo>
                        <a:pt x="107571" y="222290"/>
                      </a:lnTo>
                      <a:close/>
                      <a:moveTo>
                        <a:pt x="107571" y="211547"/>
                      </a:moveTo>
                      <a:lnTo>
                        <a:pt x="87031" y="211547"/>
                      </a:lnTo>
                      <a:lnTo>
                        <a:pt x="87031" y="190888"/>
                      </a:lnTo>
                      <a:lnTo>
                        <a:pt x="107571" y="190888"/>
                      </a:lnTo>
                      <a:close/>
                      <a:moveTo>
                        <a:pt x="353970" y="190888"/>
                      </a:moveTo>
                      <a:lnTo>
                        <a:pt x="374510" y="190888"/>
                      </a:lnTo>
                      <a:lnTo>
                        <a:pt x="374510" y="211547"/>
                      </a:lnTo>
                      <a:lnTo>
                        <a:pt x="353970" y="211547"/>
                      </a:lnTo>
                      <a:close/>
                      <a:moveTo>
                        <a:pt x="353970" y="222290"/>
                      </a:moveTo>
                      <a:lnTo>
                        <a:pt x="374510" y="222290"/>
                      </a:lnTo>
                      <a:lnTo>
                        <a:pt x="374510" y="242948"/>
                      </a:lnTo>
                      <a:lnTo>
                        <a:pt x="353970" y="242948"/>
                      </a:lnTo>
                      <a:close/>
                      <a:moveTo>
                        <a:pt x="353970" y="252865"/>
                      </a:moveTo>
                      <a:lnTo>
                        <a:pt x="374510" y="252865"/>
                      </a:lnTo>
                      <a:lnTo>
                        <a:pt x="374510" y="273524"/>
                      </a:lnTo>
                      <a:lnTo>
                        <a:pt x="353970" y="273524"/>
                      </a:lnTo>
                      <a:close/>
                      <a:moveTo>
                        <a:pt x="36128" y="30575"/>
                      </a:moveTo>
                      <a:lnTo>
                        <a:pt x="149788" y="30575"/>
                      </a:lnTo>
                      <a:cubicBezTo>
                        <a:pt x="152478" y="30575"/>
                        <a:pt x="154659" y="32795"/>
                        <a:pt x="154659" y="35533"/>
                      </a:cubicBezTo>
                      <a:cubicBezTo>
                        <a:pt x="154659" y="38272"/>
                        <a:pt x="152478" y="40491"/>
                        <a:pt x="149788" y="40491"/>
                      </a:cubicBezTo>
                      <a:lnTo>
                        <a:pt x="36128" y="40491"/>
                      </a:lnTo>
                      <a:cubicBezTo>
                        <a:pt x="33490" y="40334"/>
                        <a:pt x="31374" y="38215"/>
                        <a:pt x="31175" y="35533"/>
                      </a:cubicBezTo>
                      <a:cubicBezTo>
                        <a:pt x="31082" y="32888"/>
                        <a:pt x="33113" y="30667"/>
                        <a:pt x="35712" y="30572"/>
                      </a:cubicBezTo>
                      <a:cubicBezTo>
                        <a:pt x="35851" y="30567"/>
                        <a:pt x="35989" y="30568"/>
                        <a:pt x="36128" y="30575"/>
                      </a:cubicBezTo>
                      <a:close/>
                      <a:moveTo>
                        <a:pt x="36128" y="61977"/>
                      </a:moveTo>
                      <a:lnTo>
                        <a:pt x="323607" y="61977"/>
                      </a:lnTo>
                      <a:cubicBezTo>
                        <a:pt x="326297" y="61977"/>
                        <a:pt x="328478" y="64196"/>
                        <a:pt x="328478" y="66935"/>
                      </a:cubicBezTo>
                      <a:cubicBezTo>
                        <a:pt x="328478" y="69673"/>
                        <a:pt x="326297" y="71893"/>
                        <a:pt x="323607" y="71893"/>
                      </a:cubicBezTo>
                      <a:lnTo>
                        <a:pt x="36128" y="71893"/>
                      </a:lnTo>
                      <a:cubicBezTo>
                        <a:pt x="33490" y="71735"/>
                        <a:pt x="31374" y="69616"/>
                        <a:pt x="31175" y="66935"/>
                      </a:cubicBezTo>
                      <a:cubicBezTo>
                        <a:pt x="31082" y="64290"/>
                        <a:pt x="33113" y="62068"/>
                        <a:pt x="35712" y="61973"/>
                      </a:cubicBezTo>
                      <a:cubicBezTo>
                        <a:pt x="35851" y="61968"/>
                        <a:pt x="35989" y="61969"/>
                        <a:pt x="36128" y="61977"/>
                      </a:cubicBezTo>
                      <a:close/>
                    </a:path>
                  </a:pathLst>
                </a:custGeom>
                <a:grpFill/>
                <a:ln w="80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</p:grpSp>
        </p:grpSp>
        <p:grpSp>
          <p:nvGrpSpPr>
            <p:cNvPr id="49" name="Группа 48">
              <a:extLst>
                <a:ext uri="{FF2B5EF4-FFF2-40B4-BE49-F238E27FC236}">
                  <a16:creationId xmlns:a16="http://schemas.microsoft.com/office/drawing/2014/main" id="{E8B05E65-867A-5544-9D10-5DE2C72CEADF}"/>
                </a:ext>
              </a:extLst>
            </p:cNvPr>
            <p:cNvGrpSpPr/>
            <p:nvPr/>
          </p:nvGrpSpPr>
          <p:grpSpPr>
            <a:xfrm>
              <a:off x="5816606" y="5728379"/>
              <a:ext cx="463471" cy="467180"/>
              <a:chOff x="6039712" y="5952951"/>
              <a:chExt cx="508581" cy="512651"/>
            </a:xfrm>
            <a:gradFill flip="none" rotWithShape="1">
              <a:gsLst>
                <a:gs pos="100000">
                  <a:srgbClr val="DF2919"/>
                </a:gs>
                <a:gs pos="0">
                  <a:srgbClr val="1739D0"/>
                </a:gs>
              </a:gsLst>
              <a:lin ang="18900000" scaled="1"/>
              <a:tileRect/>
            </a:gradFill>
          </p:grpSpPr>
          <p:sp>
            <p:nvSpPr>
              <p:cNvPr id="76" name="Полилиния 75">
                <a:extLst>
                  <a:ext uri="{FF2B5EF4-FFF2-40B4-BE49-F238E27FC236}">
                    <a16:creationId xmlns:a16="http://schemas.microsoft.com/office/drawing/2014/main" id="{6736FB7A-AE7D-E14A-ACE5-EE92D824CEF5}"/>
                  </a:ext>
                </a:extLst>
              </p:cNvPr>
              <p:cNvSpPr/>
              <p:nvPr/>
            </p:nvSpPr>
            <p:spPr>
              <a:xfrm>
                <a:off x="6382979" y="6087475"/>
                <a:ext cx="6546" cy="11181"/>
              </a:xfrm>
              <a:custGeom>
                <a:avLst/>
                <a:gdLst>
                  <a:gd name="connsiteX0" fmla="*/ 0 w 6546"/>
                  <a:gd name="connsiteY0" fmla="*/ 4597 h 11181"/>
                  <a:gd name="connsiteX1" fmla="*/ 1844 w 6546"/>
                  <a:gd name="connsiteY1" fmla="*/ 8307 h 11181"/>
                  <a:gd name="connsiteX2" fmla="*/ 6546 w 6546"/>
                  <a:gd name="connsiteY2" fmla="*/ 11182 h 11181"/>
                  <a:gd name="connsiteX3" fmla="*/ 6546 w 6546"/>
                  <a:gd name="connsiteY3" fmla="*/ 238 h 11181"/>
                  <a:gd name="connsiteX4" fmla="*/ 0 w 6546"/>
                  <a:gd name="connsiteY4" fmla="*/ 4597 h 11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46" h="11181">
                    <a:moveTo>
                      <a:pt x="0" y="4597"/>
                    </a:moveTo>
                    <a:cubicBezTo>
                      <a:pt x="28" y="6050"/>
                      <a:pt x="705" y="7413"/>
                      <a:pt x="1844" y="8307"/>
                    </a:cubicBezTo>
                    <a:cubicBezTo>
                      <a:pt x="3287" y="9458"/>
                      <a:pt x="4866" y="10423"/>
                      <a:pt x="6546" y="11182"/>
                    </a:cubicBezTo>
                    <a:lnTo>
                      <a:pt x="6546" y="238"/>
                    </a:lnTo>
                    <a:cubicBezTo>
                      <a:pt x="1844" y="-690"/>
                      <a:pt x="0" y="1165"/>
                      <a:pt x="0" y="4597"/>
                    </a:cubicBezTo>
                    <a:close/>
                  </a:path>
                </a:pathLst>
              </a:custGeom>
              <a:grpFill/>
              <a:ln w="9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GB"/>
              </a:p>
            </p:txBody>
          </p:sp>
          <p:sp>
            <p:nvSpPr>
              <p:cNvPr id="77" name="Полилиния 76">
                <a:extLst>
                  <a:ext uri="{FF2B5EF4-FFF2-40B4-BE49-F238E27FC236}">
                    <a16:creationId xmlns:a16="http://schemas.microsoft.com/office/drawing/2014/main" id="{0A60A0F2-A43B-034B-9554-FA3061F7EAD5}"/>
                  </a:ext>
                </a:extLst>
              </p:cNvPr>
              <p:cNvSpPr/>
              <p:nvPr/>
            </p:nvSpPr>
            <p:spPr>
              <a:xfrm>
                <a:off x="6393213" y="6114888"/>
                <a:ext cx="7468" cy="11222"/>
              </a:xfrm>
              <a:custGeom>
                <a:avLst/>
                <a:gdLst>
                  <a:gd name="connsiteX0" fmla="*/ 5624 w 7468"/>
                  <a:gd name="connsiteY0" fmla="*/ 2782 h 11222"/>
                  <a:gd name="connsiteX1" fmla="*/ 0 w 7468"/>
                  <a:gd name="connsiteY1" fmla="*/ 0 h 11222"/>
                  <a:gd name="connsiteX2" fmla="*/ 0 w 7468"/>
                  <a:gd name="connsiteY2" fmla="*/ 11222 h 11222"/>
                  <a:gd name="connsiteX3" fmla="*/ 7468 w 7468"/>
                  <a:gd name="connsiteY3" fmla="*/ 6585 h 11222"/>
                  <a:gd name="connsiteX4" fmla="*/ 5624 w 7468"/>
                  <a:gd name="connsiteY4" fmla="*/ 2782 h 11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68" h="11222">
                    <a:moveTo>
                      <a:pt x="5624" y="2782"/>
                    </a:moveTo>
                    <a:cubicBezTo>
                      <a:pt x="3943" y="1502"/>
                      <a:pt x="2034" y="557"/>
                      <a:pt x="0" y="0"/>
                    </a:cubicBezTo>
                    <a:lnTo>
                      <a:pt x="0" y="11222"/>
                    </a:lnTo>
                    <a:cubicBezTo>
                      <a:pt x="4610" y="11222"/>
                      <a:pt x="7468" y="9367"/>
                      <a:pt x="7468" y="6585"/>
                    </a:cubicBezTo>
                    <a:cubicBezTo>
                      <a:pt x="7224" y="5168"/>
                      <a:pt x="6584" y="3849"/>
                      <a:pt x="5624" y="2782"/>
                    </a:cubicBezTo>
                    <a:close/>
                  </a:path>
                </a:pathLst>
              </a:custGeom>
              <a:grpFill/>
              <a:ln w="9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GB"/>
              </a:p>
            </p:txBody>
          </p:sp>
          <p:sp>
            <p:nvSpPr>
              <p:cNvPr id="78" name="Полилиния 77">
                <a:extLst>
                  <a:ext uri="{FF2B5EF4-FFF2-40B4-BE49-F238E27FC236}">
                    <a16:creationId xmlns:a16="http://schemas.microsoft.com/office/drawing/2014/main" id="{01F4A317-C0C0-704B-BED6-14D2FA64671E}"/>
                  </a:ext>
                </a:extLst>
              </p:cNvPr>
              <p:cNvSpPr/>
              <p:nvPr/>
            </p:nvSpPr>
            <p:spPr>
              <a:xfrm>
                <a:off x="6332731" y="6049225"/>
                <a:ext cx="116356" cy="117045"/>
              </a:xfrm>
              <a:custGeom>
                <a:avLst/>
                <a:gdLst>
                  <a:gd name="connsiteX0" fmla="*/ 116355 w 116356"/>
                  <a:gd name="connsiteY0" fmla="*/ 58150 h 117045"/>
                  <a:gd name="connsiteX1" fmla="*/ 57807 w 116356"/>
                  <a:gd name="connsiteY1" fmla="*/ 1 h 117045"/>
                  <a:gd name="connsiteX2" fmla="*/ 1 w 116356"/>
                  <a:gd name="connsiteY2" fmla="*/ 58896 h 117045"/>
                  <a:gd name="connsiteX3" fmla="*/ 58549 w 116356"/>
                  <a:gd name="connsiteY3" fmla="*/ 117045 h 117045"/>
                  <a:gd name="connsiteX4" fmla="*/ 58638 w 116356"/>
                  <a:gd name="connsiteY4" fmla="*/ 117044 h 117045"/>
                  <a:gd name="connsiteX5" fmla="*/ 116355 w 116356"/>
                  <a:gd name="connsiteY5" fmla="*/ 58150 h 117045"/>
                  <a:gd name="connsiteX6" fmla="*/ 82794 w 116356"/>
                  <a:gd name="connsiteY6" fmla="*/ 79945 h 117045"/>
                  <a:gd name="connsiteX7" fmla="*/ 78184 w 116356"/>
                  <a:gd name="connsiteY7" fmla="*/ 86437 h 117045"/>
                  <a:gd name="connsiteX8" fmla="*/ 70716 w 116356"/>
                  <a:gd name="connsiteY8" fmla="*/ 90147 h 117045"/>
                  <a:gd name="connsiteX9" fmla="*/ 62326 w 116356"/>
                  <a:gd name="connsiteY9" fmla="*/ 91168 h 117045"/>
                  <a:gd name="connsiteX10" fmla="*/ 62326 w 116356"/>
                  <a:gd name="connsiteY10" fmla="*/ 102204 h 117045"/>
                  <a:gd name="connsiteX11" fmla="*/ 55872 w 116356"/>
                  <a:gd name="connsiteY11" fmla="*/ 102204 h 117045"/>
                  <a:gd name="connsiteX12" fmla="*/ 55872 w 116356"/>
                  <a:gd name="connsiteY12" fmla="*/ 90982 h 117045"/>
                  <a:gd name="connsiteX13" fmla="*/ 42779 w 116356"/>
                  <a:gd name="connsiteY13" fmla="*/ 88107 h 117045"/>
                  <a:gd name="connsiteX14" fmla="*/ 31623 w 116356"/>
                  <a:gd name="connsiteY14" fmla="*/ 82542 h 117045"/>
                  <a:gd name="connsiteX15" fmla="*/ 38169 w 116356"/>
                  <a:gd name="connsiteY15" fmla="*/ 69465 h 117045"/>
                  <a:gd name="connsiteX16" fmla="*/ 40013 w 116356"/>
                  <a:gd name="connsiteY16" fmla="*/ 71320 h 117045"/>
                  <a:gd name="connsiteX17" fmla="*/ 43701 w 116356"/>
                  <a:gd name="connsiteY17" fmla="*/ 73175 h 117045"/>
                  <a:gd name="connsiteX18" fmla="*/ 49326 w 116356"/>
                  <a:gd name="connsiteY18" fmla="*/ 75030 h 117045"/>
                  <a:gd name="connsiteX19" fmla="*/ 55872 w 116356"/>
                  <a:gd name="connsiteY19" fmla="*/ 76885 h 117045"/>
                  <a:gd name="connsiteX20" fmla="*/ 55872 w 116356"/>
                  <a:gd name="connsiteY20" fmla="*/ 64735 h 117045"/>
                  <a:gd name="connsiteX21" fmla="*/ 52092 w 116356"/>
                  <a:gd name="connsiteY21" fmla="*/ 63808 h 117045"/>
                  <a:gd name="connsiteX22" fmla="*/ 44623 w 116356"/>
                  <a:gd name="connsiteY22" fmla="*/ 61025 h 117045"/>
                  <a:gd name="connsiteX23" fmla="*/ 39091 w 116356"/>
                  <a:gd name="connsiteY23" fmla="*/ 57223 h 117045"/>
                  <a:gd name="connsiteX24" fmla="*/ 36325 w 116356"/>
                  <a:gd name="connsiteY24" fmla="*/ 52585 h 117045"/>
                  <a:gd name="connsiteX25" fmla="*/ 35311 w 116356"/>
                  <a:gd name="connsiteY25" fmla="*/ 46000 h 117045"/>
                  <a:gd name="connsiteX26" fmla="*/ 37247 w 116356"/>
                  <a:gd name="connsiteY26" fmla="*/ 37560 h 117045"/>
                  <a:gd name="connsiteX27" fmla="*/ 41857 w 116356"/>
                  <a:gd name="connsiteY27" fmla="*/ 31068 h 117045"/>
                  <a:gd name="connsiteX28" fmla="*/ 48404 w 116356"/>
                  <a:gd name="connsiteY28" fmla="*/ 26338 h 117045"/>
                  <a:gd name="connsiteX29" fmla="*/ 56794 w 116356"/>
                  <a:gd name="connsiteY29" fmla="*/ 24483 h 117045"/>
                  <a:gd name="connsiteX30" fmla="*/ 56794 w 116356"/>
                  <a:gd name="connsiteY30" fmla="*/ 15023 h 117045"/>
                  <a:gd name="connsiteX31" fmla="*/ 63248 w 116356"/>
                  <a:gd name="connsiteY31" fmla="*/ 15023 h 117045"/>
                  <a:gd name="connsiteX32" fmla="*/ 63248 w 116356"/>
                  <a:gd name="connsiteY32" fmla="*/ 24298 h 117045"/>
                  <a:gd name="connsiteX33" fmla="*/ 74404 w 116356"/>
                  <a:gd name="connsiteY33" fmla="*/ 27080 h 117045"/>
                  <a:gd name="connsiteX34" fmla="*/ 83624 w 116356"/>
                  <a:gd name="connsiteY34" fmla="*/ 31810 h 117045"/>
                  <a:gd name="connsiteX35" fmla="*/ 75326 w 116356"/>
                  <a:gd name="connsiteY35" fmla="*/ 43960 h 117045"/>
                  <a:gd name="connsiteX36" fmla="*/ 73390 w 116356"/>
                  <a:gd name="connsiteY36" fmla="*/ 43032 h 117045"/>
                  <a:gd name="connsiteX37" fmla="*/ 69702 w 116356"/>
                  <a:gd name="connsiteY37" fmla="*/ 41178 h 117045"/>
                  <a:gd name="connsiteX38" fmla="*/ 65000 w 116356"/>
                  <a:gd name="connsiteY38" fmla="*/ 39230 h 117045"/>
                  <a:gd name="connsiteX39" fmla="*/ 59468 w 116356"/>
                  <a:gd name="connsiteY39" fmla="*/ 38302 h 117045"/>
                  <a:gd name="connsiteX40" fmla="*/ 59468 w 116356"/>
                  <a:gd name="connsiteY40" fmla="*/ 52122 h 117045"/>
                  <a:gd name="connsiteX41" fmla="*/ 62234 w 116356"/>
                  <a:gd name="connsiteY41" fmla="*/ 53049 h 117045"/>
                  <a:gd name="connsiteX42" fmla="*/ 70624 w 116356"/>
                  <a:gd name="connsiteY42" fmla="*/ 55831 h 117045"/>
                  <a:gd name="connsiteX43" fmla="*/ 77170 w 116356"/>
                  <a:gd name="connsiteY43" fmla="*/ 59541 h 117045"/>
                  <a:gd name="connsiteX44" fmla="*/ 80858 w 116356"/>
                  <a:gd name="connsiteY44" fmla="*/ 65199 h 117045"/>
                  <a:gd name="connsiteX45" fmla="*/ 82702 w 116356"/>
                  <a:gd name="connsiteY45" fmla="*/ 72711 h 117045"/>
                  <a:gd name="connsiteX46" fmla="*/ 82794 w 116356"/>
                  <a:gd name="connsiteY46" fmla="*/ 79945 h 117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16356" h="117045">
                    <a:moveTo>
                      <a:pt x="116355" y="58150"/>
                    </a:moveTo>
                    <a:cubicBezTo>
                      <a:pt x="116151" y="25830"/>
                      <a:pt x="89938" y="-205"/>
                      <a:pt x="57807" y="1"/>
                    </a:cubicBezTo>
                    <a:cubicBezTo>
                      <a:pt x="25677" y="207"/>
                      <a:pt x="-203" y="26575"/>
                      <a:pt x="1" y="58896"/>
                    </a:cubicBezTo>
                    <a:cubicBezTo>
                      <a:pt x="206" y="91216"/>
                      <a:pt x="26418" y="117250"/>
                      <a:pt x="58549" y="117045"/>
                    </a:cubicBezTo>
                    <a:cubicBezTo>
                      <a:pt x="58578" y="117044"/>
                      <a:pt x="58608" y="117044"/>
                      <a:pt x="58638" y="117044"/>
                    </a:cubicBezTo>
                    <a:cubicBezTo>
                      <a:pt x="90733" y="116789"/>
                      <a:pt x="116560" y="90436"/>
                      <a:pt x="116355" y="58150"/>
                    </a:cubicBezTo>
                    <a:close/>
                    <a:moveTo>
                      <a:pt x="82794" y="79945"/>
                    </a:moveTo>
                    <a:cubicBezTo>
                      <a:pt x="81805" y="82454"/>
                      <a:pt x="80223" y="84683"/>
                      <a:pt x="78184" y="86437"/>
                    </a:cubicBezTo>
                    <a:cubicBezTo>
                      <a:pt x="76000" y="88217"/>
                      <a:pt x="73449" y="89485"/>
                      <a:pt x="70716" y="90147"/>
                    </a:cubicBezTo>
                    <a:cubicBezTo>
                      <a:pt x="68003" y="90989"/>
                      <a:pt x="65161" y="91334"/>
                      <a:pt x="62326" y="91168"/>
                    </a:cubicBezTo>
                    <a:lnTo>
                      <a:pt x="62326" y="102204"/>
                    </a:lnTo>
                    <a:lnTo>
                      <a:pt x="55872" y="102204"/>
                    </a:lnTo>
                    <a:lnTo>
                      <a:pt x="55872" y="90982"/>
                    </a:lnTo>
                    <a:cubicBezTo>
                      <a:pt x="51360" y="90919"/>
                      <a:pt x="46907" y="89940"/>
                      <a:pt x="42779" y="88107"/>
                    </a:cubicBezTo>
                    <a:cubicBezTo>
                      <a:pt x="38730" y="87016"/>
                      <a:pt x="34937" y="85124"/>
                      <a:pt x="31623" y="82542"/>
                    </a:cubicBezTo>
                    <a:lnTo>
                      <a:pt x="38169" y="69465"/>
                    </a:lnTo>
                    <a:lnTo>
                      <a:pt x="40013" y="71320"/>
                    </a:lnTo>
                    <a:cubicBezTo>
                      <a:pt x="41030" y="72297"/>
                      <a:pt x="42315" y="72943"/>
                      <a:pt x="43701" y="73175"/>
                    </a:cubicBezTo>
                    <a:cubicBezTo>
                      <a:pt x="45416" y="74205"/>
                      <a:pt x="47338" y="74839"/>
                      <a:pt x="49326" y="75030"/>
                    </a:cubicBezTo>
                    <a:cubicBezTo>
                      <a:pt x="51170" y="75957"/>
                      <a:pt x="53936" y="75957"/>
                      <a:pt x="55872" y="76885"/>
                    </a:cubicBezTo>
                    <a:lnTo>
                      <a:pt x="55872" y="64735"/>
                    </a:lnTo>
                    <a:lnTo>
                      <a:pt x="52092" y="63808"/>
                    </a:lnTo>
                    <a:cubicBezTo>
                      <a:pt x="49553" y="63017"/>
                      <a:pt x="47060" y="62089"/>
                      <a:pt x="44623" y="61025"/>
                    </a:cubicBezTo>
                    <a:cubicBezTo>
                      <a:pt x="42779" y="60098"/>
                      <a:pt x="40935" y="58150"/>
                      <a:pt x="39091" y="57223"/>
                    </a:cubicBezTo>
                    <a:cubicBezTo>
                      <a:pt x="37247" y="56295"/>
                      <a:pt x="36325" y="54440"/>
                      <a:pt x="36325" y="52585"/>
                    </a:cubicBezTo>
                    <a:cubicBezTo>
                      <a:pt x="35424" y="50516"/>
                      <a:pt x="35074" y="48247"/>
                      <a:pt x="35311" y="46000"/>
                    </a:cubicBezTo>
                    <a:cubicBezTo>
                      <a:pt x="35411" y="43088"/>
                      <a:pt x="36068" y="40222"/>
                      <a:pt x="37247" y="37560"/>
                    </a:cubicBezTo>
                    <a:cubicBezTo>
                      <a:pt x="38237" y="35052"/>
                      <a:pt x="39819" y="32823"/>
                      <a:pt x="41857" y="31068"/>
                    </a:cubicBezTo>
                    <a:cubicBezTo>
                      <a:pt x="43836" y="29224"/>
                      <a:pt x="46035" y="27635"/>
                      <a:pt x="48404" y="26338"/>
                    </a:cubicBezTo>
                    <a:cubicBezTo>
                      <a:pt x="51084" y="25273"/>
                      <a:pt x="53916" y="24646"/>
                      <a:pt x="56794" y="24483"/>
                    </a:cubicBezTo>
                    <a:lnTo>
                      <a:pt x="56794" y="15023"/>
                    </a:lnTo>
                    <a:lnTo>
                      <a:pt x="63248" y="15023"/>
                    </a:lnTo>
                    <a:lnTo>
                      <a:pt x="63248" y="24298"/>
                    </a:lnTo>
                    <a:cubicBezTo>
                      <a:pt x="67133" y="24327"/>
                      <a:pt x="70956" y="25280"/>
                      <a:pt x="74404" y="27080"/>
                    </a:cubicBezTo>
                    <a:cubicBezTo>
                      <a:pt x="77577" y="28453"/>
                      <a:pt x="80657" y="30033"/>
                      <a:pt x="83624" y="31810"/>
                    </a:cubicBezTo>
                    <a:lnTo>
                      <a:pt x="75326" y="43960"/>
                    </a:lnTo>
                    <a:cubicBezTo>
                      <a:pt x="74790" y="43460"/>
                      <a:pt x="74114" y="43136"/>
                      <a:pt x="73390" y="43032"/>
                    </a:cubicBezTo>
                    <a:cubicBezTo>
                      <a:pt x="72468" y="43032"/>
                      <a:pt x="71546" y="42105"/>
                      <a:pt x="69702" y="41178"/>
                    </a:cubicBezTo>
                    <a:cubicBezTo>
                      <a:pt x="67858" y="40250"/>
                      <a:pt x="66936" y="40250"/>
                      <a:pt x="65000" y="39230"/>
                    </a:cubicBezTo>
                    <a:cubicBezTo>
                      <a:pt x="63258" y="38475"/>
                      <a:pt x="61359" y="38156"/>
                      <a:pt x="59468" y="38302"/>
                    </a:cubicBezTo>
                    <a:lnTo>
                      <a:pt x="59468" y="52122"/>
                    </a:lnTo>
                    <a:lnTo>
                      <a:pt x="62234" y="53049"/>
                    </a:lnTo>
                    <a:lnTo>
                      <a:pt x="70624" y="55831"/>
                    </a:lnTo>
                    <a:cubicBezTo>
                      <a:pt x="73080" y="56498"/>
                      <a:pt x="75331" y="57773"/>
                      <a:pt x="77170" y="59541"/>
                    </a:cubicBezTo>
                    <a:cubicBezTo>
                      <a:pt x="78693" y="61215"/>
                      <a:pt x="79939" y="63126"/>
                      <a:pt x="80858" y="65199"/>
                    </a:cubicBezTo>
                    <a:cubicBezTo>
                      <a:pt x="82010" y="67538"/>
                      <a:pt x="82640" y="70101"/>
                      <a:pt x="82702" y="72711"/>
                    </a:cubicBezTo>
                    <a:cubicBezTo>
                      <a:pt x="84015" y="74932"/>
                      <a:pt x="84051" y="77691"/>
                      <a:pt x="82794" y="79945"/>
                    </a:cubicBezTo>
                    <a:close/>
                  </a:path>
                </a:pathLst>
              </a:custGeom>
              <a:grpFill/>
              <a:ln w="9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GB"/>
              </a:p>
            </p:txBody>
          </p:sp>
          <p:sp>
            <p:nvSpPr>
              <p:cNvPr id="79" name="Полилиния 78">
                <a:extLst>
                  <a:ext uri="{FF2B5EF4-FFF2-40B4-BE49-F238E27FC236}">
                    <a16:creationId xmlns:a16="http://schemas.microsoft.com/office/drawing/2014/main" id="{D152FC91-5716-FE48-853D-0D5A4FC2B190}"/>
                  </a:ext>
                </a:extLst>
              </p:cNvPr>
              <p:cNvSpPr/>
              <p:nvPr/>
            </p:nvSpPr>
            <p:spPr>
              <a:xfrm>
                <a:off x="6233195" y="5952951"/>
                <a:ext cx="315098" cy="336112"/>
              </a:xfrm>
              <a:custGeom>
                <a:avLst/>
                <a:gdLst>
                  <a:gd name="connsiteX0" fmla="*/ 156026 w 315098"/>
                  <a:gd name="connsiteY0" fmla="*/ 108832 h 336112"/>
                  <a:gd name="connsiteX1" fmla="*/ 201026 w 315098"/>
                  <a:gd name="connsiteY1" fmla="*/ 153832 h 336112"/>
                  <a:gd name="connsiteX2" fmla="*/ 156026 w 315098"/>
                  <a:gd name="connsiteY2" fmla="*/ 198832 h 336112"/>
                  <a:gd name="connsiteX3" fmla="*/ 111026 w 315098"/>
                  <a:gd name="connsiteY3" fmla="*/ 153832 h 336112"/>
                  <a:gd name="connsiteX4" fmla="*/ 156026 w 315098"/>
                  <a:gd name="connsiteY4" fmla="*/ 108832 h 336112"/>
                  <a:gd name="connsiteX5" fmla="*/ 158082 w 315098"/>
                  <a:gd name="connsiteY5" fmla="*/ 43592 h 336112"/>
                  <a:gd name="connsiteX6" fmla="*/ 47442 w 315098"/>
                  <a:gd name="connsiteY6" fmla="*/ 154887 h 336112"/>
                  <a:gd name="connsiteX7" fmla="*/ 47442 w 315098"/>
                  <a:gd name="connsiteY7" fmla="*/ 156332 h 336112"/>
                  <a:gd name="connsiteX8" fmla="*/ 53738 w 315098"/>
                  <a:gd name="connsiteY8" fmla="*/ 161220 h 336112"/>
                  <a:gd name="connsiteX9" fmla="*/ 58598 w 315098"/>
                  <a:gd name="connsiteY9" fmla="*/ 154887 h 336112"/>
                  <a:gd name="connsiteX10" fmla="*/ 151628 w 315098"/>
                  <a:gd name="connsiteY10" fmla="*/ 55649 h 336112"/>
                  <a:gd name="connsiteX11" fmla="*/ 151628 w 315098"/>
                  <a:gd name="connsiteY11" fmla="*/ 84214 h 336112"/>
                  <a:gd name="connsiteX12" fmla="*/ 88052 w 315098"/>
                  <a:gd name="connsiteY12" fmla="*/ 148166 h 336112"/>
                  <a:gd name="connsiteX13" fmla="*/ 151628 w 315098"/>
                  <a:gd name="connsiteY13" fmla="*/ 224631 h 336112"/>
                  <a:gd name="connsiteX14" fmla="*/ 151628 w 315098"/>
                  <a:gd name="connsiteY14" fmla="*/ 260246 h 336112"/>
                  <a:gd name="connsiteX15" fmla="*/ 157253 w 315098"/>
                  <a:gd name="connsiteY15" fmla="*/ 265718 h 336112"/>
                  <a:gd name="connsiteX16" fmla="*/ 267893 w 315098"/>
                  <a:gd name="connsiteY16" fmla="*/ 154423 h 336112"/>
                  <a:gd name="connsiteX17" fmla="*/ 263033 w 315098"/>
                  <a:gd name="connsiteY17" fmla="*/ 149534 h 336112"/>
                  <a:gd name="connsiteX18" fmla="*/ 256737 w 315098"/>
                  <a:gd name="connsiteY18" fmla="*/ 154423 h 336112"/>
                  <a:gd name="connsiteX19" fmla="*/ 163614 w 315098"/>
                  <a:gd name="connsiteY19" fmla="*/ 253661 h 336112"/>
                  <a:gd name="connsiteX20" fmla="*/ 163614 w 315098"/>
                  <a:gd name="connsiteY20" fmla="*/ 224631 h 336112"/>
                  <a:gd name="connsiteX21" fmla="*/ 228155 w 315098"/>
                  <a:gd name="connsiteY21" fmla="*/ 154423 h 336112"/>
                  <a:gd name="connsiteX22" fmla="*/ 163614 w 315098"/>
                  <a:gd name="connsiteY22" fmla="*/ 84214 h 336112"/>
                  <a:gd name="connsiteX23" fmla="*/ 163614 w 315098"/>
                  <a:gd name="connsiteY23" fmla="*/ 49249 h 336112"/>
                  <a:gd name="connsiteX24" fmla="*/ 158082 w 315098"/>
                  <a:gd name="connsiteY24" fmla="*/ 43592 h 336112"/>
                  <a:gd name="connsiteX25" fmla="*/ 157253 w 315098"/>
                  <a:gd name="connsiteY25" fmla="*/ 1 h 336112"/>
                  <a:gd name="connsiteX26" fmla="*/ 186111 w 315098"/>
                  <a:gd name="connsiteY26" fmla="*/ 2784 h 336112"/>
                  <a:gd name="connsiteX27" fmla="*/ 312610 w 315098"/>
                  <a:gd name="connsiteY27" fmla="*/ 188182 h 336112"/>
                  <a:gd name="connsiteX28" fmla="*/ 158175 w 315098"/>
                  <a:gd name="connsiteY28" fmla="*/ 317377 h 336112"/>
                  <a:gd name="connsiteX29" fmla="*/ 129316 w 315098"/>
                  <a:gd name="connsiteY29" fmla="*/ 314502 h 336112"/>
                  <a:gd name="connsiteX30" fmla="*/ 114379 w 315098"/>
                  <a:gd name="connsiteY30" fmla="*/ 310792 h 336112"/>
                  <a:gd name="connsiteX31" fmla="*/ 43662 w 315098"/>
                  <a:gd name="connsiteY31" fmla="*/ 336112 h 336112"/>
                  <a:gd name="connsiteX32" fmla="*/ 41818 w 315098"/>
                  <a:gd name="connsiteY32" fmla="*/ 336112 h 336112"/>
                  <a:gd name="connsiteX33" fmla="*/ 37208 w 315098"/>
                  <a:gd name="connsiteY33" fmla="*/ 334164 h 336112"/>
                  <a:gd name="connsiteX34" fmla="*/ 36286 w 315098"/>
                  <a:gd name="connsiteY34" fmla="*/ 327672 h 336112"/>
                  <a:gd name="connsiteX35" fmla="*/ 56754 w 315098"/>
                  <a:gd name="connsiteY35" fmla="*/ 279908 h 336112"/>
                  <a:gd name="connsiteX36" fmla="*/ 0 w 315098"/>
                  <a:gd name="connsiteY36" fmla="*/ 158267 h 336112"/>
                  <a:gd name="connsiteX37" fmla="*/ 157253 w 315098"/>
                  <a:gd name="connsiteY37" fmla="*/ 1 h 336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315098" h="336112">
                    <a:moveTo>
                      <a:pt x="156026" y="108832"/>
                    </a:moveTo>
                    <a:cubicBezTo>
                      <a:pt x="180879" y="108832"/>
                      <a:pt x="201026" y="128979"/>
                      <a:pt x="201026" y="153832"/>
                    </a:cubicBezTo>
                    <a:cubicBezTo>
                      <a:pt x="201026" y="178685"/>
                      <a:pt x="180879" y="198832"/>
                      <a:pt x="156026" y="198832"/>
                    </a:cubicBezTo>
                    <a:cubicBezTo>
                      <a:pt x="131173" y="198832"/>
                      <a:pt x="111026" y="178685"/>
                      <a:pt x="111026" y="153832"/>
                    </a:cubicBezTo>
                    <a:cubicBezTo>
                      <a:pt x="111026" y="128979"/>
                      <a:pt x="131173" y="108832"/>
                      <a:pt x="156026" y="108832"/>
                    </a:cubicBezTo>
                    <a:close/>
                    <a:moveTo>
                      <a:pt x="158082" y="43592"/>
                    </a:moveTo>
                    <a:cubicBezTo>
                      <a:pt x="96977" y="43592"/>
                      <a:pt x="47442" y="93420"/>
                      <a:pt x="47442" y="154887"/>
                    </a:cubicBezTo>
                    <a:cubicBezTo>
                      <a:pt x="47380" y="155366"/>
                      <a:pt x="47380" y="155852"/>
                      <a:pt x="47442" y="156332"/>
                    </a:cubicBezTo>
                    <a:cubicBezTo>
                      <a:pt x="47838" y="159431"/>
                      <a:pt x="50658" y="161620"/>
                      <a:pt x="53738" y="161220"/>
                    </a:cubicBezTo>
                    <a:cubicBezTo>
                      <a:pt x="56819" y="160821"/>
                      <a:pt x="58994" y="157985"/>
                      <a:pt x="58598" y="154887"/>
                    </a:cubicBezTo>
                    <a:cubicBezTo>
                      <a:pt x="58652" y="102270"/>
                      <a:pt x="99414" y="58787"/>
                      <a:pt x="151628" y="55649"/>
                    </a:cubicBezTo>
                    <a:lnTo>
                      <a:pt x="151628" y="84214"/>
                    </a:lnTo>
                    <a:cubicBezTo>
                      <a:pt x="117842" y="87243"/>
                      <a:pt x="91064" y="114180"/>
                      <a:pt x="88052" y="148166"/>
                    </a:cubicBezTo>
                    <a:cubicBezTo>
                      <a:pt x="84617" y="186941"/>
                      <a:pt x="113081" y="221176"/>
                      <a:pt x="151628" y="224631"/>
                    </a:cubicBezTo>
                    <a:lnTo>
                      <a:pt x="151628" y="260246"/>
                    </a:lnTo>
                    <a:cubicBezTo>
                      <a:pt x="151898" y="263219"/>
                      <a:pt x="154289" y="265546"/>
                      <a:pt x="157253" y="265718"/>
                    </a:cubicBezTo>
                    <a:cubicBezTo>
                      <a:pt x="218358" y="265718"/>
                      <a:pt x="267893" y="215889"/>
                      <a:pt x="267893" y="154423"/>
                    </a:cubicBezTo>
                    <a:cubicBezTo>
                      <a:pt x="267567" y="151871"/>
                      <a:pt x="265570" y="149863"/>
                      <a:pt x="263033" y="149534"/>
                    </a:cubicBezTo>
                    <a:cubicBezTo>
                      <a:pt x="259953" y="149135"/>
                      <a:pt x="257133" y="151324"/>
                      <a:pt x="256737" y="154423"/>
                    </a:cubicBezTo>
                    <a:cubicBezTo>
                      <a:pt x="256727" y="207092"/>
                      <a:pt x="215887" y="250615"/>
                      <a:pt x="163614" y="253661"/>
                    </a:cubicBezTo>
                    <a:lnTo>
                      <a:pt x="163614" y="224631"/>
                    </a:lnTo>
                    <a:cubicBezTo>
                      <a:pt x="200201" y="222082"/>
                      <a:pt x="228487" y="191312"/>
                      <a:pt x="228155" y="154423"/>
                    </a:cubicBezTo>
                    <a:cubicBezTo>
                      <a:pt x="228080" y="117692"/>
                      <a:pt x="200011" y="87159"/>
                      <a:pt x="163614" y="84214"/>
                    </a:cubicBezTo>
                    <a:lnTo>
                      <a:pt x="163614" y="49249"/>
                    </a:lnTo>
                    <a:cubicBezTo>
                      <a:pt x="163438" y="46236"/>
                      <a:pt x="161074" y="43819"/>
                      <a:pt x="158082" y="43592"/>
                    </a:cubicBezTo>
                    <a:close/>
                    <a:moveTo>
                      <a:pt x="157253" y="1"/>
                    </a:moveTo>
                    <a:cubicBezTo>
                      <a:pt x="166940" y="-37"/>
                      <a:pt x="176607" y="895"/>
                      <a:pt x="186111" y="2784"/>
                    </a:cubicBezTo>
                    <a:cubicBezTo>
                      <a:pt x="271535" y="19464"/>
                      <a:pt x="327852" y="102003"/>
                      <a:pt x="312610" y="188182"/>
                    </a:cubicBezTo>
                    <a:cubicBezTo>
                      <a:pt x="298660" y="262969"/>
                      <a:pt x="233819" y="317212"/>
                      <a:pt x="158175" y="317377"/>
                    </a:cubicBezTo>
                    <a:cubicBezTo>
                      <a:pt x="148482" y="317431"/>
                      <a:pt x="138810" y="316467"/>
                      <a:pt x="129316" y="314502"/>
                    </a:cubicBezTo>
                    <a:cubicBezTo>
                      <a:pt x="124239" y="313704"/>
                      <a:pt x="119241" y="312463"/>
                      <a:pt x="114379" y="310792"/>
                    </a:cubicBezTo>
                    <a:lnTo>
                      <a:pt x="43662" y="336112"/>
                    </a:lnTo>
                    <a:lnTo>
                      <a:pt x="41818" y="336112"/>
                    </a:lnTo>
                    <a:cubicBezTo>
                      <a:pt x="40097" y="336047"/>
                      <a:pt x="38459" y="335354"/>
                      <a:pt x="37208" y="334164"/>
                    </a:cubicBezTo>
                    <a:cubicBezTo>
                      <a:pt x="35472" y="332460"/>
                      <a:pt x="35094" y="329796"/>
                      <a:pt x="36286" y="327672"/>
                    </a:cubicBezTo>
                    <a:lnTo>
                      <a:pt x="56754" y="279908"/>
                    </a:lnTo>
                    <a:cubicBezTo>
                      <a:pt x="20810" y="249856"/>
                      <a:pt x="13" y="205283"/>
                      <a:pt x="0" y="158267"/>
                    </a:cubicBezTo>
                    <a:cubicBezTo>
                      <a:pt x="-23" y="70883"/>
                      <a:pt x="70381" y="24"/>
                      <a:pt x="157253" y="1"/>
                    </a:cubicBezTo>
                    <a:close/>
                  </a:path>
                </a:pathLst>
              </a:custGeom>
              <a:grpFill/>
              <a:ln w="9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GB"/>
              </a:p>
            </p:txBody>
          </p:sp>
          <p:sp>
            <p:nvSpPr>
              <p:cNvPr id="80" name="Полилиния 79">
                <a:extLst>
                  <a:ext uri="{FF2B5EF4-FFF2-40B4-BE49-F238E27FC236}">
                    <a16:creationId xmlns:a16="http://schemas.microsoft.com/office/drawing/2014/main" id="{B04F3F0E-F736-A740-80E9-72057CEB0F57}"/>
                  </a:ext>
                </a:extLst>
              </p:cNvPr>
              <p:cNvSpPr/>
              <p:nvPr/>
            </p:nvSpPr>
            <p:spPr>
              <a:xfrm>
                <a:off x="6047922" y="6359180"/>
                <a:ext cx="57717" cy="58058"/>
              </a:xfrm>
              <a:custGeom>
                <a:avLst/>
                <a:gdLst>
                  <a:gd name="connsiteX0" fmla="*/ 28859 w 57717"/>
                  <a:gd name="connsiteY0" fmla="*/ 0 h 58058"/>
                  <a:gd name="connsiteX1" fmla="*/ 0 w 57717"/>
                  <a:gd name="connsiteY1" fmla="*/ 29029 h 58058"/>
                  <a:gd name="connsiteX2" fmla="*/ 28859 w 57717"/>
                  <a:gd name="connsiteY2" fmla="*/ 58059 h 58058"/>
                  <a:gd name="connsiteX3" fmla="*/ 57718 w 57717"/>
                  <a:gd name="connsiteY3" fmla="*/ 29029 h 58058"/>
                  <a:gd name="connsiteX4" fmla="*/ 28859 w 57717"/>
                  <a:gd name="connsiteY4" fmla="*/ 0 h 58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717" h="58058">
                    <a:moveTo>
                      <a:pt x="28859" y="0"/>
                    </a:moveTo>
                    <a:cubicBezTo>
                      <a:pt x="12921" y="0"/>
                      <a:pt x="0" y="12996"/>
                      <a:pt x="0" y="29029"/>
                    </a:cubicBezTo>
                    <a:cubicBezTo>
                      <a:pt x="0" y="45062"/>
                      <a:pt x="12921" y="58059"/>
                      <a:pt x="28859" y="58059"/>
                    </a:cubicBezTo>
                    <a:cubicBezTo>
                      <a:pt x="44797" y="58059"/>
                      <a:pt x="57718" y="45062"/>
                      <a:pt x="57718" y="29029"/>
                    </a:cubicBezTo>
                    <a:cubicBezTo>
                      <a:pt x="57617" y="13039"/>
                      <a:pt x="44755" y="101"/>
                      <a:pt x="28859" y="0"/>
                    </a:cubicBezTo>
                    <a:close/>
                  </a:path>
                </a:pathLst>
              </a:custGeom>
              <a:grpFill/>
              <a:ln w="9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GB"/>
              </a:p>
            </p:txBody>
          </p:sp>
          <p:sp>
            <p:nvSpPr>
              <p:cNvPr id="81" name="Полилиния 80">
                <a:extLst>
                  <a:ext uri="{FF2B5EF4-FFF2-40B4-BE49-F238E27FC236}">
                    <a16:creationId xmlns:a16="http://schemas.microsoft.com/office/drawing/2014/main" id="{871C7B31-C2EC-2848-BFDA-0938B155C26F}"/>
                  </a:ext>
                </a:extLst>
              </p:cNvPr>
              <p:cNvSpPr/>
              <p:nvPr/>
            </p:nvSpPr>
            <p:spPr>
              <a:xfrm>
                <a:off x="6128873" y="5973997"/>
                <a:ext cx="46564" cy="45457"/>
              </a:xfrm>
              <a:custGeom>
                <a:avLst/>
                <a:gdLst>
                  <a:gd name="connsiteX0" fmla="*/ 23328 w 46564"/>
                  <a:gd name="connsiteY0" fmla="*/ 45456 h 45457"/>
                  <a:gd name="connsiteX1" fmla="*/ 46564 w 46564"/>
                  <a:gd name="connsiteY1" fmla="*/ 22457 h 45457"/>
                  <a:gd name="connsiteX2" fmla="*/ 46563 w 46564"/>
                  <a:gd name="connsiteY2" fmla="*/ 21991 h 45457"/>
                  <a:gd name="connsiteX3" fmla="*/ 21816 w 46564"/>
                  <a:gd name="connsiteY3" fmla="*/ 47 h 45457"/>
                  <a:gd name="connsiteX4" fmla="*/ 2 w 46564"/>
                  <a:gd name="connsiteY4" fmla="*/ 21991 h 45457"/>
                  <a:gd name="connsiteX5" fmla="*/ 22772 w 46564"/>
                  <a:gd name="connsiteY5" fmla="*/ 45456 h 45457"/>
                  <a:gd name="connsiteX6" fmla="*/ 23328 w 46564"/>
                  <a:gd name="connsiteY6" fmla="*/ 45456 h 45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564" h="45457">
                    <a:moveTo>
                      <a:pt x="23328" y="45456"/>
                    </a:moveTo>
                    <a:cubicBezTo>
                      <a:pt x="36059" y="45559"/>
                      <a:pt x="46462" y="35262"/>
                      <a:pt x="46564" y="22457"/>
                    </a:cubicBezTo>
                    <a:cubicBezTo>
                      <a:pt x="46565" y="22302"/>
                      <a:pt x="46565" y="22146"/>
                      <a:pt x="46563" y="21991"/>
                    </a:cubicBezTo>
                    <a:cubicBezTo>
                      <a:pt x="45753" y="9057"/>
                      <a:pt x="34674" y="-767"/>
                      <a:pt x="21816" y="47"/>
                    </a:cubicBezTo>
                    <a:cubicBezTo>
                      <a:pt x="10088" y="790"/>
                      <a:pt x="740" y="10193"/>
                      <a:pt x="2" y="21991"/>
                    </a:cubicBezTo>
                    <a:cubicBezTo>
                      <a:pt x="-152" y="34796"/>
                      <a:pt x="10042" y="45301"/>
                      <a:pt x="22772" y="45456"/>
                    </a:cubicBezTo>
                    <a:cubicBezTo>
                      <a:pt x="22958" y="45458"/>
                      <a:pt x="23143" y="45458"/>
                      <a:pt x="23328" y="45456"/>
                    </a:cubicBezTo>
                    <a:close/>
                  </a:path>
                </a:pathLst>
              </a:custGeom>
              <a:grpFill/>
              <a:ln w="9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GB"/>
              </a:p>
            </p:txBody>
          </p:sp>
          <p:sp>
            <p:nvSpPr>
              <p:cNvPr id="82" name="Полилиния 81">
                <a:extLst>
                  <a:ext uri="{FF2B5EF4-FFF2-40B4-BE49-F238E27FC236}">
                    <a16:creationId xmlns:a16="http://schemas.microsoft.com/office/drawing/2014/main" id="{5AE8021A-0584-EF42-AE07-5541C78332B3}"/>
                  </a:ext>
                </a:extLst>
              </p:cNvPr>
              <p:cNvSpPr/>
              <p:nvPr/>
            </p:nvSpPr>
            <p:spPr>
              <a:xfrm>
                <a:off x="6465683" y="6289064"/>
                <a:ext cx="70810" cy="71228"/>
              </a:xfrm>
              <a:custGeom>
                <a:avLst/>
                <a:gdLst>
                  <a:gd name="connsiteX0" fmla="*/ 35497 w 70810"/>
                  <a:gd name="connsiteY0" fmla="*/ 0 h 71228"/>
                  <a:gd name="connsiteX1" fmla="*/ 0 w 70810"/>
                  <a:gd name="connsiteY1" fmla="*/ 35522 h 71228"/>
                  <a:gd name="connsiteX2" fmla="*/ 35313 w 70810"/>
                  <a:gd name="connsiteY2" fmla="*/ 71229 h 71228"/>
                  <a:gd name="connsiteX3" fmla="*/ 70810 w 70810"/>
                  <a:gd name="connsiteY3" fmla="*/ 35707 h 71228"/>
                  <a:gd name="connsiteX4" fmla="*/ 70810 w 70810"/>
                  <a:gd name="connsiteY4" fmla="*/ 35522 h 71228"/>
                  <a:gd name="connsiteX5" fmla="*/ 35497 w 70810"/>
                  <a:gd name="connsiteY5" fmla="*/ 0 h 71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810" h="71228">
                    <a:moveTo>
                      <a:pt x="35497" y="0"/>
                    </a:moveTo>
                    <a:cubicBezTo>
                      <a:pt x="15943" y="-51"/>
                      <a:pt x="51" y="15852"/>
                      <a:pt x="0" y="35522"/>
                    </a:cubicBezTo>
                    <a:cubicBezTo>
                      <a:pt x="-51" y="55191"/>
                      <a:pt x="15760" y="71178"/>
                      <a:pt x="35313" y="71229"/>
                    </a:cubicBezTo>
                    <a:cubicBezTo>
                      <a:pt x="54867" y="71280"/>
                      <a:pt x="70759" y="55376"/>
                      <a:pt x="70810" y="35707"/>
                    </a:cubicBezTo>
                    <a:cubicBezTo>
                      <a:pt x="70810" y="35645"/>
                      <a:pt x="70810" y="35584"/>
                      <a:pt x="70810" y="35522"/>
                    </a:cubicBezTo>
                    <a:cubicBezTo>
                      <a:pt x="70810" y="15904"/>
                      <a:pt x="55001" y="0"/>
                      <a:pt x="35497" y="0"/>
                    </a:cubicBezTo>
                    <a:close/>
                  </a:path>
                </a:pathLst>
              </a:custGeom>
              <a:grpFill/>
              <a:ln w="9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GB"/>
              </a:p>
            </p:txBody>
          </p:sp>
          <p:sp>
            <p:nvSpPr>
              <p:cNvPr id="83" name="Полилиния 82">
                <a:extLst>
                  <a:ext uri="{FF2B5EF4-FFF2-40B4-BE49-F238E27FC236}">
                    <a16:creationId xmlns:a16="http://schemas.microsoft.com/office/drawing/2014/main" id="{36BF31FD-EE50-1F4B-8BA9-1F317C30263E}"/>
                  </a:ext>
                </a:extLst>
              </p:cNvPr>
              <p:cNvSpPr/>
              <p:nvPr/>
            </p:nvSpPr>
            <p:spPr>
              <a:xfrm>
                <a:off x="6368396" y="6082899"/>
                <a:ext cx="46564" cy="45457"/>
              </a:xfrm>
              <a:custGeom>
                <a:avLst/>
                <a:gdLst>
                  <a:gd name="connsiteX0" fmla="*/ 23328 w 46564"/>
                  <a:gd name="connsiteY0" fmla="*/ 45456 h 45457"/>
                  <a:gd name="connsiteX1" fmla="*/ 46564 w 46564"/>
                  <a:gd name="connsiteY1" fmla="*/ 22457 h 45457"/>
                  <a:gd name="connsiteX2" fmla="*/ 46563 w 46564"/>
                  <a:gd name="connsiteY2" fmla="*/ 21991 h 45457"/>
                  <a:gd name="connsiteX3" fmla="*/ 21816 w 46564"/>
                  <a:gd name="connsiteY3" fmla="*/ 47 h 45457"/>
                  <a:gd name="connsiteX4" fmla="*/ 2 w 46564"/>
                  <a:gd name="connsiteY4" fmla="*/ 21991 h 45457"/>
                  <a:gd name="connsiteX5" fmla="*/ 22772 w 46564"/>
                  <a:gd name="connsiteY5" fmla="*/ 45456 h 45457"/>
                  <a:gd name="connsiteX6" fmla="*/ 23328 w 46564"/>
                  <a:gd name="connsiteY6" fmla="*/ 45456 h 45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564" h="45457">
                    <a:moveTo>
                      <a:pt x="23328" y="45456"/>
                    </a:moveTo>
                    <a:cubicBezTo>
                      <a:pt x="36059" y="45559"/>
                      <a:pt x="46462" y="35262"/>
                      <a:pt x="46564" y="22457"/>
                    </a:cubicBezTo>
                    <a:cubicBezTo>
                      <a:pt x="46565" y="22302"/>
                      <a:pt x="46565" y="22146"/>
                      <a:pt x="46563" y="21991"/>
                    </a:cubicBezTo>
                    <a:cubicBezTo>
                      <a:pt x="45753" y="9057"/>
                      <a:pt x="34674" y="-767"/>
                      <a:pt x="21816" y="47"/>
                    </a:cubicBezTo>
                    <a:cubicBezTo>
                      <a:pt x="10088" y="790"/>
                      <a:pt x="740" y="10193"/>
                      <a:pt x="2" y="21991"/>
                    </a:cubicBezTo>
                    <a:cubicBezTo>
                      <a:pt x="-152" y="34796"/>
                      <a:pt x="10042" y="45301"/>
                      <a:pt x="22772" y="45456"/>
                    </a:cubicBezTo>
                    <a:cubicBezTo>
                      <a:pt x="22958" y="45458"/>
                      <a:pt x="23143" y="45458"/>
                      <a:pt x="23328" y="45456"/>
                    </a:cubicBezTo>
                    <a:close/>
                  </a:path>
                </a:pathLst>
              </a:custGeom>
              <a:grpFill/>
              <a:ln w="9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GB"/>
              </a:p>
            </p:txBody>
          </p:sp>
          <p:sp>
            <p:nvSpPr>
              <p:cNvPr id="84" name="Полилиния 83">
                <a:extLst>
                  <a:ext uri="{FF2B5EF4-FFF2-40B4-BE49-F238E27FC236}">
                    <a16:creationId xmlns:a16="http://schemas.microsoft.com/office/drawing/2014/main" id="{615B0E88-8EA4-464E-82E2-1A9DD454C5EF}"/>
                  </a:ext>
                </a:extLst>
              </p:cNvPr>
              <p:cNvSpPr/>
              <p:nvPr/>
            </p:nvSpPr>
            <p:spPr>
              <a:xfrm>
                <a:off x="6039712" y="6067124"/>
                <a:ext cx="398497" cy="398478"/>
              </a:xfrm>
              <a:custGeom>
                <a:avLst/>
                <a:gdLst>
                  <a:gd name="connsiteX0" fmla="*/ 390103 w 398497"/>
                  <a:gd name="connsiteY0" fmla="*/ 353386 h 398478"/>
                  <a:gd name="connsiteX1" fmla="*/ 355481 w 398497"/>
                  <a:gd name="connsiteY1" fmla="*/ 387971 h 398478"/>
                  <a:gd name="connsiteX2" fmla="*/ 328791 w 398497"/>
                  <a:gd name="connsiteY2" fmla="*/ 398450 h 398478"/>
                  <a:gd name="connsiteX3" fmla="*/ 106578 w 398497"/>
                  <a:gd name="connsiteY3" fmla="*/ 291901 h 398478"/>
                  <a:gd name="connsiteX4" fmla="*/ 28 w 398497"/>
                  <a:gd name="connsiteY4" fmla="*/ 69676 h 398478"/>
                  <a:gd name="connsiteX5" fmla="*/ 10532 w 398497"/>
                  <a:gd name="connsiteY5" fmla="*/ 43048 h 398478"/>
                  <a:gd name="connsiteX6" fmla="*/ 45118 w 398497"/>
                  <a:gd name="connsiteY6" fmla="*/ 8400 h 398478"/>
                  <a:gd name="connsiteX7" fmla="*/ 85733 w 398497"/>
                  <a:gd name="connsiteY7" fmla="*/ 8423 h 398478"/>
                  <a:gd name="connsiteX8" fmla="*/ 90035 w 398497"/>
                  <a:gd name="connsiteY8" fmla="*/ 13935 h 398478"/>
                  <a:gd name="connsiteX9" fmla="*/ 135666 w 398497"/>
                  <a:gd name="connsiteY9" fmla="*/ 90056 h 398478"/>
                  <a:gd name="connsiteX10" fmla="*/ 131361 w 398497"/>
                  <a:gd name="connsiteY10" fmla="*/ 125072 h 398478"/>
                  <a:gd name="connsiteX11" fmla="*/ 108189 w 398497"/>
                  <a:gd name="connsiteY11" fmla="*/ 148244 h 398478"/>
                  <a:gd name="connsiteX12" fmla="*/ 105533 w 398497"/>
                  <a:gd name="connsiteY12" fmla="*/ 164811 h 398478"/>
                  <a:gd name="connsiteX13" fmla="*/ 162430 w 398497"/>
                  <a:gd name="connsiteY13" fmla="*/ 236148 h 398478"/>
                  <a:gd name="connsiteX14" fmla="*/ 233766 w 398497"/>
                  <a:gd name="connsiteY14" fmla="*/ 293045 h 398478"/>
                  <a:gd name="connsiteX15" fmla="*/ 250259 w 398497"/>
                  <a:gd name="connsiteY15" fmla="*/ 290265 h 398478"/>
                  <a:gd name="connsiteX16" fmla="*/ 273431 w 398497"/>
                  <a:gd name="connsiteY16" fmla="*/ 267167 h 398478"/>
                  <a:gd name="connsiteX17" fmla="*/ 308448 w 398497"/>
                  <a:gd name="connsiteY17" fmla="*/ 262862 h 398478"/>
                  <a:gd name="connsiteX18" fmla="*/ 384581 w 398497"/>
                  <a:gd name="connsiteY18" fmla="*/ 308493 h 398478"/>
                  <a:gd name="connsiteX19" fmla="*/ 394381 w 398497"/>
                  <a:gd name="connsiteY19" fmla="*/ 347907 h 398478"/>
                  <a:gd name="connsiteX20" fmla="*/ 390103 w 398497"/>
                  <a:gd name="connsiteY20" fmla="*/ 353386 h 39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98497" h="398478">
                    <a:moveTo>
                      <a:pt x="390103" y="353386"/>
                    </a:moveTo>
                    <a:lnTo>
                      <a:pt x="355481" y="387971"/>
                    </a:lnTo>
                    <a:cubicBezTo>
                      <a:pt x="348442" y="395044"/>
                      <a:pt x="338762" y="398844"/>
                      <a:pt x="328791" y="398450"/>
                    </a:cubicBezTo>
                    <a:cubicBezTo>
                      <a:pt x="291893" y="396790"/>
                      <a:pt x="197630" y="382953"/>
                      <a:pt x="106578" y="291901"/>
                    </a:cubicBezTo>
                    <a:cubicBezTo>
                      <a:pt x="15526" y="200849"/>
                      <a:pt x="1713" y="106635"/>
                      <a:pt x="28" y="69676"/>
                    </a:cubicBezTo>
                    <a:cubicBezTo>
                      <a:pt x="-371" y="59717"/>
                      <a:pt x="3442" y="50052"/>
                      <a:pt x="10532" y="43048"/>
                    </a:cubicBezTo>
                    <a:lnTo>
                      <a:pt x="45118" y="8400"/>
                    </a:lnTo>
                    <a:cubicBezTo>
                      <a:pt x="56340" y="-2809"/>
                      <a:pt x="74524" y="-2799"/>
                      <a:pt x="85733" y="8423"/>
                    </a:cubicBezTo>
                    <a:cubicBezTo>
                      <a:pt x="87386" y="10078"/>
                      <a:pt x="88831" y="11929"/>
                      <a:pt x="90035" y="13935"/>
                    </a:cubicBezTo>
                    <a:lnTo>
                      <a:pt x="135666" y="90056"/>
                    </a:lnTo>
                    <a:cubicBezTo>
                      <a:pt x="142442" y="101332"/>
                      <a:pt x="140667" y="115773"/>
                      <a:pt x="131361" y="125072"/>
                    </a:cubicBezTo>
                    <a:lnTo>
                      <a:pt x="108189" y="148244"/>
                    </a:lnTo>
                    <a:cubicBezTo>
                      <a:pt x="103814" y="152610"/>
                      <a:pt x="102742" y="159295"/>
                      <a:pt x="105533" y="164811"/>
                    </a:cubicBezTo>
                    <a:cubicBezTo>
                      <a:pt x="111559" y="176865"/>
                      <a:pt x="126442" y="200184"/>
                      <a:pt x="162430" y="236148"/>
                    </a:cubicBezTo>
                    <a:cubicBezTo>
                      <a:pt x="198418" y="272111"/>
                      <a:pt x="221700" y="287018"/>
                      <a:pt x="233766" y="293045"/>
                    </a:cubicBezTo>
                    <a:cubicBezTo>
                      <a:pt x="239283" y="295800"/>
                      <a:pt x="245950" y="294677"/>
                      <a:pt x="250259" y="290265"/>
                    </a:cubicBezTo>
                    <a:lnTo>
                      <a:pt x="273431" y="267167"/>
                    </a:lnTo>
                    <a:cubicBezTo>
                      <a:pt x="282736" y="257875"/>
                      <a:pt x="297169" y="256100"/>
                      <a:pt x="308448" y="262862"/>
                    </a:cubicBezTo>
                    <a:lnTo>
                      <a:pt x="384581" y="308493"/>
                    </a:lnTo>
                    <a:cubicBezTo>
                      <a:pt x="398172" y="316671"/>
                      <a:pt x="402559" y="334317"/>
                      <a:pt x="394381" y="347907"/>
                    </a:cubicBezTo>
                    <a:cubicBezTo>
                      <a:pt x="393182" y="349900"/>
                      <a:pt x="391745" y="351740"/>
                      <a:pt x="390103" y="353386"/>
                    </a:cubicBezTo>
                    <a:close/>
                  </a:path>
                </a:pathLst>
              </a:custGeom>
              <a:grpFill/>
              <a:ln w="12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GB"/>
              </a:p>
            </p:txBody>
          </p:sp>
        </p:grpSp>
        <p:sp>
          <p:nvSpPr>
            <p:cNvPr id="50" name="Скругленный прямоугольник 49">
              <a:extLst>
                <a:ext uri="{FF2B5EF4-FFF2-40B4-BE49-F238E27FC236}">
                  <a16:creationId xmlns:a16="http://schemas.microsoft.com/office/drawing/2014/main" id="{49C1EEE6-95BE-9E4F-8EC5-3232B02056CD}"/>
                </a:ext>
              </a:extLst>
            </p:cNvPr>
            <p:cNvSpPr/>
            <p:nvPr/>
          </p:nvSpPr>
          <p:spPr>
            <a:xfrm>
              <a:off x="3339643" y="5839716"/>
              <a:ext cx="2017830" cy="1463188"/>
            </a:xfrm>
            <a:prstGeom prst="roundRect">
              <a:avLst>
                <a:gd name="adj" fmla="val 14186"/>
              </a:avLst>
            </a:prstGeom>
            <a:gradFill>
              <a:gsLst>
                <a:gs pos="0">
                  <a:srgbClr val="1739D0"/>
                </a:gs>
                <a:gs pos="100000">
                  <a:srgbClr val="302781"/>
                </a:gs>
              </a:gsLst>
              <a:lin ang="5400000" scaled="0"/>
            </a:gradFill>
            <a:ln w="1587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ru-GB" sz="12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Скругленный прямоугольник 50">
              <a:extLst>
                <a:ext uri="{FF2B5EF4-FFF2-40B4-BE49-F238E27FC236}">
                  <a16:creationId xmlns:a16="http://schemas.microsoft.com/office/drawing/2014/main" id="{1CC8E895-E5DA-6D4D-A1E0-B8EA1C864C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86788" y="5885035"/>
              <a:ext cx="1919486" cy="1367346"/>
            </a:xfrm>
            <a:prstGeom prst="roundRect">
              <a:avLst>
                <a:gd name="adj" fmla="val 12746"/>
              </a:avLst>
            </a:prstGeom>
            <a:gradFill flip="none" rotWithShape="1">
              <a:gsLst>
                <a:gs pos="0">
                  <a:srgbClr val="1739D0"/>
                </a:gs>
                <a:gs pos="100000">
                  <a:srgbClr val="000000"/>
                </a:gs>
              </a:gsLst>
              <a:lin ang="18900000" scaled="1"/>
              <a:tileRect/>
            </a:gradFill>
            <a:ln w="15875" cap="flat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476DFF"/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ot="0" spcFirstLastPara="0" vertOverflow="overflow" horzOverflow="overflow" vert="horz" wrap="square" lIns="72000" tIns="21600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ru-GB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1С:РИЭЛТОР</a:t>
              </a:r>
            </a:p>
            <a:p>
              <a:pPr algn="ctr">
                <a:lnSpc>
                  <a:spcPct val="120000"/>
                </a:lnSpc>
              </a:pPr>
              <a:r>
                <a:rPr lang="ru-GB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УПРАВЛЕНИЕ ПРОДАЖАМИ НЕДВИЖИМОСТИ</a:t>
              </a:r>
            </a:p>
            <a:p>
              <a:pPr algn="ctr">
                <a:lnSpc>
                  <a:spcPct val="120000"/>
                </a:lnSpc>
              </a:pPr>
              <a:endParaRPr lang="ru-GB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F4E51A12-4713-184B-BC74-2CA5D727CC6C}"/>
                </a:ext>
              </a:extLst>
            </p:cNvPr>
            <p:cNvGrpSpPr/>
            <p:nvPr/>
          </p:nvGrpSpPr>
          <p:grpSpPr>
            <a:xfrm>
              <a:off x="5850366" y="6875901"/>
              <a:ext cx="459180" cy="501819"/>
              <a:chOff x="6111101" y="7260656"/>
              <a:chExt cx="503872" cy="550661"/>
            </a:xfrm>
          </p:grpSpPr>
          <p:grpSp>
            <p:nvGrpSpPr>
              <p:cNvPr id="65" name="Группа 64">
                <a:extLst>
                  <a:ext uri="{FF2B5EF4-FFF2-40B4-BE49-F238E27FC236}">
                    <a16:creationId xmlns:a16="http://schemas.microsoft.com/office/drawing/2014/main" id="{B4C6A21A-AB30-2A45-B464-97E509C4D70B}"/>
                  </a:ext>
                </a:extLst>
              </p:cNvPr>
              <p:cNvGrpSpPr/>
              <p:nvPr/>
            </p:nvGrpSpPr>
            <p:grpSpPr>
              <a:xfrm>
                <a:off x="6111101" y="7260656"/>
                <a:ext cx="503872" cy="550661"/>
                <a:chOff x="6040601" y="7260656"/>
                <a:chExt cx="503872" cy="550661"/>
              </a:xfrm>
              <a:gradFill flip="none" rotWithShape="1">
                <a:gsLst>
                  <a:gs pos="100000">
                    <a:srgbClr val="DF2919"/>
                  </a:gs>
                  <a:gs pos="0">
                    <a:srgbClr val="1739D0"/>
                  </a:gs>
                </a:gsLst>
                <a:lin ang="18900000" scaled="1"/>
                <a:tileRect/>
              </a:gradFill>
            </p:grpSpPr>
            <p:sp>
              <p:nvSpPr>
                <p:cNvPr id="67" name="Полилиния 66">
                  <a:extLst>
                    <a:ext uri="{FF2B5EF4-FFF2-40B4-BE49-F238E27FC236}">
                      <a16:creationId xmlns:a16="http://schemas.microsoft.com/office/drawing/2014/main" id="{4EF3A04E-9B7D-F644-84AC-4B5A93507B06}"/>
                    </a:ext>
                  </a:extLst>
                </p:cNvPr>
                <p:cNvSpPr/>
                <p:nvPr/>
              </p:nvSpPr>
              <p:spPr>
                <a:xfrm>
                  <a:off x="6067713" y="7312392"/>
                  <a:ext cx="453622" cy="454692"/>
                </a:xfrm>
                <a:custGeom>
                  <a:avLst/>
                  <a:gdLst>
                    <a:gd name="connsiteX0" fmla="*/ 408210 w 453622"/>
                    <a:gd name="connsiteY0" fmla="*/ 220738 h 454692"/>
                    <a:gd name="connsiteX1" fmla="*/ 401922 w 453622"/>
                    <a:gd name="connsiteY1" fmla="*/ 227036 h 454692"/>
                    <a:gd name="connsiteX2" fmla="*/ 289561 w 453622"/>
                    <a:gd name="connsiteY2" fmla="*/ 390680 h 454692"/>
                    <a:gd name="connsiteX3" fmla="*/ 288908 w 453622"/>
                    <a:gd name="connsiteY3" fmla="*/ 390898 h 454692"/>
                    <a:gd name="connsiteX4" fmla="*/ 285438 w 453622"/>
                    <a:gd name="connsiteY4" fmla="*/ 398940 h 454692"/>
                    <a:gd name="connsiteX5" fmla="*/ 291726 w 453622"/>
                    <a:gd name="connsiteY5" fmla="*/ 403173 h 454692"/>
                    <a:gd name="connsiteX6" fmla="*/ 293787 w 453622"/>
                    <a:gd name="connsiteY6" fmla="*/ 403173 h 454692"/>
                    <a:gd name="connsiteX7" fmla="*/ 342608 w 453622"/>
                    <a:gd name="connsiteY7" fmla="*/ 375929 h 454692"/>
                    <a:gd name="connsiteX8" fmla="*/ 380880 w 453622"/>
                    <a:gd name="connsiteY8" fmla="*/ 335782 h 454692"/>
                    <a:gd name="connsiteX9" fmla="*/ 380790 w 453622"/>
                    <a:gd name="connsiteY9" fmla="*/ 335960 h 454692"/>
                    <a:gd name="connsiteX10" fmla="*/ 381202 w 453622"/>
                    <a:gd name="connsiteY10" fmla="*/ 335444 h 454692"/>
                    <a:gd name="connsiteX11" fmla="*/ 380880 w 453622"/>
                    <a:gd name="connsiteY11" fmla="*/ 335782 h 454692"/>
                    <a:gd name="connsiteX12" fmla="*/ 406814 w 453622"/>
                    <a:gd name="connsiteY12" fmla="*/ 284346 h 454692"/>
                    <a:gd name="connsiteX13" fmla="*/ 414498 w 453622"/>
                    <a:gd name="connsiteY13" fmla="*/ 227036 h 454692"/>
                    <a:gd name="connsiteX14" fmla="*/ 408210 w 453622"/>
                    <a:gd name="connsiteY14" fmla="*/ 220738 h 454692"/>
                    <a:gd name="connsiteX15" fmla="*/ 225480 w 453622"/>
                    <a:gd name="connsiteY15" fmla="*/ 117442 h 454692"/>
                    <a:gd name="connsiteX16" fmla="*/ 336293 w 453622"/>
                    <a:gd name="connsiteY16" fmla="*/ 228255 h 454692"/>
                    <a:gd name="connsiteX17" fmla="*/ 225480 w 453622"/>
                    <a:gd name="connsiteY17" fmla="*/ 339068 h 454692"/>
                    <a:gd name="connsiteX18" fmla="*/ 114667 w 453622"/>
                    <a:gd name="connsiteY18" fmla="*/ 228255 h 454692"/>
                    <a:gd name="connsiteX19" fmla="*/ 225480 w 453622"/>
                    <a:gd name="connsiteY19" fmla="*/ 117442 h 454692"/>
                    <a:gd name="connsiteX20" fmla="*/ 226373 w 453622"/>
                    <a:gd name="connsiteY20" fmla="*/ 90547 h 454692"/>
                    <a:gd name="connsiteX21" fmla="*/ 90509 w 453622"/>
                    <a:gd name="connsiteY21" fmla="*/ 227449 h 454692"/>
                    <a:gd name="connsiteX22" fmla="*/ 227196 w 453622"/>
                    <a:gd name="connsiteY22" fmla="*/ 363527 h 454692"/>
                    <a:gd name="connsiteX23" fmla="*/ 226783 w 453622"/>
                    <a:gd name="connsiteY23" fmla="*/ 364043 h 454692"/>
                    <a:gd name="connsiteX24" fmla="*/ 363059 w 453622"/>
                    <a:gd name="connsiteY24" fmla="*/ 227553 h 454692"/>
                    <a:gd name="connsiteX25" fmla="*/ 363059 w 453622"/>
                    <a:gd name="connsiteY25" fmla="*/ 226625 h 454692"/>
                    <a:gd name="connsiteX26" fmla="*/ 226373 w 453622"/>
                    <a:gd name="connsiteY26" fmla="*/ 90547 h 454692"/>
                    <a:gd name="connsiteX27" fmla="*/ 161222 w 453622"/>
                    <a:gd name="connsiteY27" fmla="*/ 51519 h 454692"/>
                    <a:gd name="connsiteX28" fmla="*/ 39481 w 453622"/>
                    <a:gd name="connsiteY28" fmla="*/ 227036 h 454692"/>
                    <a:gd name="connsiteX29" fmla="*/ 45769 w 453622"/>
                    <a:gd name="connsiteY29" fmla="*/ 233334 h 454692"/>
                    <a:gd name="connsiteX30" fmla="*/ 51954 w 453622"/>
                    <a:gd name="connsiteY30" fmla="*/ 227036 h 454692"/>
                    <a:gd name="connsiteX31" fmla="*/ 51954 w 453622"/>
                    <a:gd name="connsiteY31" fmla="*/ 227553 h 454692"/>
                    <a:gd name="connsiteX32" fmla="*/ 165346 w 453622"/>
                    <a:gd name="connsiteY32" fmla="*/ 64012 h 454692"/>
                    <a:gd name="connsiteX33" fmla="*/ 166067 w 453622"/>
                    <a:gd name="connsiteY33" fmla="*/ 63779 h 454692"/>
                    <a:gd name="connsiteX34" fmla="*/ 169572 w 453622"/>
                    <a:gd name="connsiteY34" fmla="*/ 55752 h 454692"/>
                    <a:gd name="connsiteX35" fmla="*/ 169361 w 453622"/>
                    <a:gd name="connsiteY35" fmla="*/ 55108 h 454692"/>
                    <a:gd name="connsiteX36" fmla="*/ 161222 w 453622"/>
                    <a:gd name="connsiteY36" fmla="*/ 51519 h 454692"/>
                    <a:gd name="connsiteX37" fmla="*/ 226783 w 453622"/>
                    <a:gd name="connsiteY37" fmla="*/ 0 h 454692"/>
                    <a:gd name="connsiteX38" fmla="*/ 211115 w 453622"/>
                    <a:gd name="connsiteY38" fmla="*/ 24985 h 454692"/>
                    <a:gd name="connsiteX39" fmla="*/ 211115 w 453622"/>
                    <a:gd name="connsiteY39" fmla="*/ 25089 h 454692"/>
                    <a:gd name="connsiteX40" fmla="*/ 239256 w 453622"/>
                    <a:gd name="connsiteY40" fmla="*/ 53068 h 454692"/>
                    <a:gd name="connsiteX41" fmla="*/ 388006 w 453622"/>
                    <a:gd name="connsiteY41" fmla="*/ 53068 h 454692"/>
                    <a:gd name="connsiteX42" fmla="*/ 374502 w 453622"/>
                    <a:gd name="connsiteY42" fmla="*/ 66696 h 454692"/>
                    <a:gd name="connsiteX43" fmla="*/ 373929 w 453622"/>
                    <a:gd name="connsiteY43" fmla="*/ 67269 h 454692"/>
                    <a:gd name="connsiteX44" fmla="*/ 374502 w 453622"/>
                    <a:gd name="connsiteY44" fmla="*/ 107272 h 454692"/>
                    <a:gd name="connsiteX45" fmla="*/ 375019 w 453622"/>
                    <a:gd name="connsiteY45" fmla="*/ 107790 h 454692"/>
                    <a:gd name="connsiteX46" fmla="*/ 414086 w 453622"/>
                    <a:gd name="connsiteY46" fmla="*/ 107272 h 454692"/>
                    <a:gd name="connsiteX47" fmla="*/ 417178 w 453622"/>
                    <a:gd name="connsiteY47" fmla="*/ 103142 h 454692"/>
                    <a:gd name="connsiteX48" fmla="*/ 453566 w 453622"/>
                    <a:gd name="connsiteY48" fmla="*/ 227036 h 454692"/>
                    <a:gd name="connsiteX49" fmla="*/ 225752 w 453622"/>
                    <a:gd name="connsiteY49" fmla="*/ 454692 h 454692"/>
                    <a:gd name="connsiteX50" fmla="*/ 159161 w 453622"/>
                    <a:gd name="connsiteY50" fmla="*/ 445400 h 454692"/>
                    <a:gd name="connsiteX51" fmla="*/ 213279 w 453622"/>
                    <a:gd name="connsiteY51" fmla="*/ 445400 h 454692"/>
                    <a:gd name="connsiteX52" fmla="*/ 239667 w 453622"/>
                    <a:gd name="connsiteY52" fmla="*/ 418971 h 454692"/>
                    <a:gd name="connsiteX53" fmla="*/ 213279 w 453622"/>
                    <a:gd name="connsiteY53" fmla="*/ 389131 h 454692"/>
                    <a:gd name="connsiteX54" fmla="*/ 65664 w 453622"/>
                    <a:gd name="connsiteY54" fmla="*/ 389131 h 454692"/>
                    <a:gd name="connsiteX55" fmla="*/ 78859 w 453622"/>
                    <a:gd name="connsiteY55" fmla="*/ 375090 h 454692"/>
                    <a:gd name="connsiteX56" fmla="*/ 87036 w 453622"/>
                    <a:gd name="connsiteY56" fmla="*/ 355335 h 454692"/>
                    <a:gd name="connsiteX57" fmla="*/ 59067 w 453622"/>
                    <a:gd name="connsiteY57" fmla="*/ 327184 h 454692"/>
                    <a:gd name="connsiteX58" fmla="*/ 39275 w 453622"/>
                    <a:gd name="connsiteY58" fmla="*/ 335547 h 454692"/>
                    <a:gd name="connsiteX59" fmla="*/ 30925 w 453622"/>
                    <a:gd name="connsiteY59" fmla="*/ 343910 h 454692"/>
                    <a:gd name="connsiteX60" fmla="*/ 0 w 453622"/>
                    <a:gd name="connsiteY60" fmla="*/ 228172 h 454692"/>
                    <a:gd name="connsiteX61" fmla="*/ 226783 w 453622"/>
                    <a:gd name="connsiteY61" fmla="*/ 0 h 454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453622" h="454692">
                      <a:moveTo>
                        <a:pt x="408210" y="220738"/>
                      </a:moveTo>
                      <a:cubicBezTo>
                        <a:pt x="404737" y="220738"/>
                        <a:pt x="401922" y="223558"/>
                        <a:pt x="401922" y="227036"/>
                      </a:cubicBezTo>
                      <a:cubicBezTo>
                        <a:pt x="401642" y="299540"/>
                        <a:pt x="357057" y="364473"/>
                        <a:pt x="289561" y="390680"/>
                      </a:cubicBezTo>
                      <a:cubicBezTo>
                        <a:pt x="289339" y="390741"/>
                        <a:pt x="289122" y="390813"/>
                        <a:pt x="288908" y="390898"/>
                      </a:cubicBezTo>
                      <a:cubicBezTo>
                        <a:pt x="285732" y="392159"/>
                        <a:pt x="284179" y="395760"/>
                        <a:pt x="285438" y="398940"/>
                      </a:cubicBezTo>
                      <a:cubicBezTo>
                        <a:pt x="286505" y="401480"/>
                        <a:pt x="288975" y="403142"/>
                        <a:pt x="291726" y="403173"/>
                      </a:cubicBezTo>
                      <a:lnTo>
                        <a:pt x="293787" y="403173"/>
                      </a:lnTo>
                      <a:cubicBezTo>
                        <a:pt x="311432" y="396556"/>
                        <a:pt x="327872" y="387346"/>
                        <a:pt x="342608" y="375929"/>
                      </a:cubicBezTo>
                      <a:lnTo>
                        <a:pt x="380880" y="335782"/>
                      </a:lnTo>
                      <a:lnTo>
                        <a:pt x="380790" y="335960"/>
                      </a:lnTo>
                      <a:lnTo>
                        <a:pt x="381202" y="335444"/>
                      </a:lnTo>
                      <a:lnTo>
                        <a:pt x="380880" y="335782"/>
                      </a:lnTo>
                      <a:lnTo>
                        <a:pt x="406814" y="284346"/>
                      </a:lnTo>
                      <a:cubicBezTo>
                        <a:pt x="412512" y="265934"/>
                        <a:pt x="415153" y="246572"/>
                        <a:pt x="414498" y="227036"/>
                      </a:cubicBezTo>
                      <a:cubicBezTo>
                        <a:pt x="414498" y="223558"/>
                        <a:pt x="411683" y="220738"/>
                        <a:pt x="408210" y="220738"/>
                      </a:cubicBezTo>
                      <a:close/>
                      <a:moveTo>
                        <a:pt x="225480" y="117442"/>
                      </a:moveTo>
                      <a:cubicBezTo>
                        <a:pt x="286680" y="117442"/>
                        <a:pt x="336293" y="167055"/>
                        <a:pt x="336293" y="228255"/>
                      </a:cubicBezTo>
                      <a:cubicBezTo>
                        <a:pt x="336293" y="289455"/>
                        <a:pt x="286680" y="339068"/>
                        <a:pt x="225480" y="339068"/>
                      </a:cubicBezTo>
                      <a:cubicBezTo>
                        <a:pt x="164280" y="339068"/>
                        <a:pt x="114667" y="289455"/>
                        <a:pt x="114667" y="228255"/>
                      </a:cubicBezTo>
                      <a:cubicBezTo>
                        <a:pt x="114667" y="167055"/>
                        <a:pt x="164280" y="117442"/>
                        <a:pt x="225480" y="117442"/>
                      </a:cubicBezTo>
                      <a:close/>
                      <a:moveTo>
                        <a:pt x="226373" y="90547"/>
                      </a:moveTo>
                      <a:cubicBezTo>
                        <a:pt x="151110" y="90775"/>
                        <a:pt x="90281" y="152068"/>
                        <a:pt x="90509" y="227449"/>
                      </a:cubicBezTo>
                      <a:cubicBezTo>
                        <a:pt x="90736" y="302830"/>
                        <a:pt x="151932" y="363754"/>
                        <a:pt x="227196" y="363527"/>
                      </a:cubicBezTo>
                      <a:lnTo>
                        <a:pt x="226783" y="364043"/>
                      </a:lnTo>
                      <a:cubicBezTo>
                        <a:pt x="301953" y="363816"/>
                        <a:pt x="362833" y="302840"/>
                        <a:pt x="363059" y="227553"/>
                      </a:cubicBezTo>
                      <a:cubicBezTo>
                        <a:pt x="363060" y="227244"/>
                        <a:pt x="363060" y="226934"/>
                        <a:pt x="363059" y="226625"/>
                      </a:cubicBezTo>
                      <a:cubicBezTo>
                        <a:pt x="362833" y="151244"/>
                        <a:pt x="301636" y="90320"/>
                        <a:pt x="226373" y="90547"/>
                      </a:cubicBezTo>
                      <a:close/>
                      <a:moveTo>
                        <a:pt x="161222" y="51519"/>
                      </a:moveTo>
                      <a:cubicBezTo>
                        <a:pt x="88197" y="79039"/>
                        <a:pt x="39747" y="148891"/>
                        <a:pt x="39481" y="227036"/>
                      </a:cubicBezTo>
                      <a:cubicBezTo>
                        <a:pt x="39728" y="230407"/>
                        <a:pt x="42404" y="233088"/>
                        <a:pt x="45769" y="233334"/>
                      </a:cubicBezTo>
                      <a:cubicBezTo>
                        <a:pt x="49114" y="233081"/>
                        <a:pt x="51757" y="230391"/>
                        <a:pt x="51954" y="227036"/>
                      </a:cubicBezTo>
                      <a:lnTo>
                        <a:pt x="51954" y="227553"/>
                      </a:lnTo>
                      <a:cubicBezTo>
                        <a:pt x="52236" y="154764"/>
                        <a:pt x="97347" y="89702"/>
                        <a:pt x="165346" y="64012"/>
                      </a:cubicBezTo>
                      <a:cubicBezTo>
                        <a:pt x="165591" y="63949"/>
                        <a:pt x="165832" y="63872"/>
                        <a:pt x="166067" y="63779"/>
                      </a:cubicBezTo>
                      <a:cubicBezTo>
                        <a:pt x="169248" y="62532"/>
                        <a:pt x="170817" y="58939"/>
                        <a:pt x="169572" y="55752"/>
                      </a:cubicBezTo>
                      <a:cubicBezTo>
                        <a:pt x="169513" y="55534"/>
                        <a:pt x="169443" y="55319"/>
                        <a:pt x="169361" y="55108"/>
                      </a:cubicBezTo>
                      <a:cubicBezTo>
                        <a:pt x="168103" y="51866"/>
                        <a:pt x="164459" y="50259"/>
                        <a:pt x="161222" y="51519"/>
                      </a:cubicBezTo>
                      <a:close/>
                      <a:moveTo>
                        <a:pt x="226783" y="0"/>
                      </a:moveTo>
                      <a:cubicBezTo>
                        <a:pt x="217011" y="4406"/>
                        <a:pt x="210834" y="14256"/>
                        <a:pt x="211115" y="24985"/>
                      </a:cubicBezTo>
                      <a:cubicBezTo>
                        <a:pt x="211115" y="25020"/>
                        <a:pt x="211115" y="25054"/>
                        <a:pt x="211115" y="25089"/>
                      </a:cubicBezTo>
                      <a:cubicBezTo>
                        <a:pt x="211171" y="40598"/>
                        <a:pt x="223771" y="53125"/>
                        <a:pt x="239256" y="53068"/>
                      </a:cubicBezTo>
                      <a:lnTo>
                        <a:pt x="388006" y="53068"/>
                      </a:lnTo>
                      <a:lnTo>
                        <a:pt x="374502" y="66696"/>
                      </a:lnTo>
                      <a:cubicBezTo>
                        <a:pt x="374309" y="66884"/>
                        <a:pt x="374118" y="67075"/>
                        <a:pt x="373929" y="67269"/>
                      </a:cubicBezTo>
                      <a:cubicBezTo>
                        <a:pt x="363058" y="78474"/>
                        <a:pt x="363315" y="96384"/>
                        <a:pt x="374502" y="107272"/>
                      </a:cubicBezTo>
                      <a:cubicBezTo>
                        <a:pt x="374672" y="107447"/>
                        <a:pt x="374845" y="107620"/>
                        <a:pt x="375019" y="107790"/>
                      </a:cubicBezTo>
                      <a:cubicBezTo>
                        <a:pt x="385950" y="118452"/>
                        <a:pt x="403441" y="118220"/>
                        <a:pt x="414086" y="107272"/>
                      </a:cubicBezTo>
                      <a:lnTo>
                        <a:pt x="417178" y="103142"/>
                      </a:lnTo>
                      <a:cubicBezTo>
                        <a:pt x="441860" y="139653"/>
                        <a:pt x="454579" y="182956"/>
                        <a:pt x="453566" y="227036"/>
                      </a:cubicBezTo>
                      <a:cubicBezTo>
                        <a:pt x="453339" y="352875"/>
                        <a:pt x="351393" y="454749"/>
                        <a:pt x="225752" y="454692"/>
                      </a:cubicBezTo>
                      <a:cubicBezTo>
                        <a:pt x="203231" y="454720"/>
                        <a:pt x="180816" y="451592"/>
                        <a:pt x="159161" y="445400"/>
                      </a:cubicBezTo>
                      <a:lnTo>
                        <a:pt x="213279" y="445400"/>
                      </a:lnTo>
                      <a:cubicBezTo>
                        <a:pt x="227481" y="444538"/>
                        <a:pt x="238807" y="433196"/>
                        <a:pt x="239667" y="418971"/>
                      </a:cubicBezTo>
                      <a:cubicBezTo>
                        <a:pt x="240608" y="403433"/>
                        <a:pt x="228793" y="390073"/>
                        <a:pt x="213279" y="389131"/>
                      </a:cubicBezTo>
                      <a:lnTo>
                        <a:pt x="65664" y="389131"/>
                      </a:lnTo>
                      <a:lnTo>
                        <a:pt x="78859" y="375090"/>
                      </a:lnTo>
                      <a:cubicBezTo>
                        <a:pt x="84079" y="369843"/>
                        <a:pt x="87019" y="362743"/>
                        <a:pt x="87036" y="355335"/>
                      </a:cubicBezTo>
                      <a:cubicBezTo>
                        <a:pt x="87075" y="339826"/>
                        <a:pt x="74552" y="327223"/>
                        <a:pt x="59067" y="327184"/>
                      </a:cubicBezTo>
                      <a:cubicBezTo>
                        <a:pt x="51625" y="327241"/>
                        <a:pt x="44509" y="330248"/>
                        <a:pt x="39275" y="335547"/>
                      </a:cubicBezTo>
                      <a:lnTo>
                        <a:pt x="30925" y="343910"/>
                      </a:lnTo>
                      <a:cubicBezTo>
                        <a:pt x="10797" y="308659"/>
                        <a:pt x="141" y="268781"/>
                        <a:pt x="0" y="228172"/>
                      </a:cubicBezTo>
                      <a:cubicBezTo>
                        <a:pt x="-114" y="102511"/>
                        <a:pt x="101321" y="455"/>
                        <a:pt x="226783" y="0"/>
                      </a:cubicBezTo>
                      <a:close/>
                    </a:path>
                  </a:pathLst>
                </a:custGeom>
                <a:grpFill/>
                <a:ln w="1030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68" name="Полилиния 67">
                  <a:extLst>
                    <a:ext uri="{FF2B5EF4-FFF2-40B4-BE49-F238E27FC236}">
                      <a16:creationId xmlns:a16="http://schemas.microsoft.com/office/drawing/2014/main" id="{9209C7DD-6483-F34B-A4A9-D1BA22C3E3DE}"/>
                    </a:ext>
                  </a:extLst>
                </p:cNvPr>
                <p:cNvSpPr/>
                <p:nvPr/>
              </p:nvSpPr>
              <p:spPr>
                <a:xfrm>
                  <a:off x="6169868" y="7416976"/>
                  <a:ext cx="247402" cy="247788"/>
                </a:xfrm>
                <a:custGeom>
                  <a:avLst/>
                  <a:gdLst>
                    <a:gd name="connsiteX0" fmla="*/ 124628 w 247402"/>
                    <a:gd name="connsiteY0" fmla="*/ 4 h 247788"/>
                    <a:gd name="connsiteX1" fmla="*/ 4 w 247402"/>
                    <a:gd name="connsiteY1" fmla="*/ 122966 h 247788"/>
                    <a:gd name="connsiteX2" fmla="*/ 122773 w 247402"/>
                    <a:gd name="connsiteY2" fmla="*/ 247785 h 247788"/>
                    <a:gd name="connsiteX3" fmla="*/ 247397 w 247402"/>
                    <a:gd name="connsiteY3" fmla="*/ 124824 h 247788"/>
                    <a:gd name="connsiteX4" fmla="*/ 247400 w 247402"/>
                    <a:gd name="connsiteY4" fmla="*/ 123898 h 247788"/>
                    <a:gd name="connsiteX5" fmla="*/ 125146 w 247402"/>
                    <a:gd name="connsiteY5" fmla="*/ 6 h 247788"/>
                    <a:gd name="connsiteX6" fmla="*/ 124628 w 247402"/>
                    <a:gd name="connsiteY6" fmla="*/ 4 h 247788"/>
                    <a:gd name="connsiteX7" fmla="*/ 178747 w 247402"/>
                    <a:gd name="connsiteY7" fmla="*/ 170875 h 247788"/>
                    <a:gd name="connsiteX8" fmla="*/ 168439 w 247402"/>
                    <a:gd name="connsiteY8" fmla="*/ 184503 h 247788"/>
                    <a:gd name="connsiteX9" fmla="*/ 152770 w 247402"/>
                    <a:gd name="connsiteY9" fmla="*/ 192763 h 247788"/>
                    <a:gd name="connsiteX10" fmla="*/ 134112 w 247402"/>
                    <a:gd name="connsiteY10" fmla="*/ 195963 h 247788"/>
                    <a:gd name="connsiteX11" fmla="*/ 134112 w 247402"/>
                    <a:gd name="connsiteY11" fmla="*/ 219916 h 247788"/>
                    <a:gd name="connsiteX12" fmla="*/ 119371 w 247402"/>
                    <a:gd name="connsiteY12" fmla="*/ 219916 h 247788"/>
                    <a:gd name="connsiteX13" fmla="*/ 119371 w 247402"/>
                    <a:gd name="connsiteY13" fmla="*/ 195963 h 247788"/>
                    <a:gd name="connsiteX14" fmla="*/ 91332 w 247402"/>
                    <a:gd name="connsiteY14" fmla="*/ 190698 h 247788"/>
                    <a:gd name="connsiteX15" fmla="*/ 66592 w 247402"/>
                    <a:gd name="connsiteY15" fmla="*/ 179237 h 247788"/>
                    <a:gd name="connsiteX16" fmla="*/ 81127 w 247402"/>
                    <a:gd name="connsiteY16" fmla="*/ 150019 h 247788"/>
                    <a:gd name="connsiteX17" fmla="*/ 85250 w 247402"/>
                    <a:gd name="connsiteY17" fmla="*/ 153220 h 247788"/>
                    <a:gd name="connsiteX18" fmla="*/ 94631 w 247402"/>
                    <a:gd name="connsiteY18" fmla="*/ 158382 h 247788"/>
                    <a:gd name="connsiteX19" fmla="*/ 107104 w 247402"/>
                    <a:gd name="connsiteY19" fmla="*/ 163647 h 247788"/>
                    <a:gd name="connsiteX20" fmla="*/ 121742 w 247402"/>
                    <a:gd name="connsiteY20" fmla="*/ 166745 h 247788"/>
                    <a:gd name="connsiteX21" fmla="*/ 121742 w 247402"/>
                    <a:gd name="connsiteY21" fmla="*/ 139694 h 247788"/>
                    <a:gd name="connsiteX22" fmla="*/ 112361 w 247402"/>
                    <a:gd name="connsiteY22" fmla="*/ 136494 h 247788"/>
                    <a:gd name="connsiteX23" fmla="*/ 94631 w 247402"/>
                    <a:gd name="connsiteY23" fmla="*/ 130299 h 247788"/>
                    <a:gd name="connsiteX24" fmla="*/ 81952 w 247402"/>
                    <a:gd name="connsiteY24" fmla="*/ 122452 h 247788"/>
                    <a:gd name="connsiteX25" fmla="*/ 74633 w 247402"/>
                    <a:gd name="connsiteY25" fmla="*/ 112128 h 247788"/>
                    <a:gd name="connsiteX26" fmla="*/ 72571 w 247402"/>
                    <a:gd name="connsiteY26" fmla="*/ 97570 h 247788"/>
                    <a:gd name="connsiteX27" fmla="*/ 76694 w 247402"/>
                    <a:gd name="connsiteY27" fmla="*/ 78780 h 247788"/>
                    <a:gd name="connsiteX28" fmla="*/ 86075 w 247402"/>
                    <a:gd name="connsiteY28" fmla="*/ 64222 h 247788"/>
                    <a:gd name="connsiteX29" fmla="*/ 100713 w 247402"/>
                    <a:gd name="connsiteY29" fmla="*/ 54827 h 247788"/>
                    <a:gd name="connsiteX30" fmla="*/ 119371 w 247402"/>
                    <a:gd name="connsiteY30" fmla="*/ 50181 h 247788"/>
                    <a:gd name="connsiteX31" fmla="*/ 119371 w 247402"/>
                    <a:gd name="connsiteY31" fmla="*/ 29532 h 247788"/>
                    <a:gd name="connsiteX32" fmla="*/ 134009 w 247402"/>
                    <a:gd name="connsiteY32" fmla="*/ 29532 h 247788"/>
                    <a:gd name="connsiteX33" fmla="*/ 134009 w 247402"/>
                    <a:gd name="connsiteY33" fmla="*/ 50181 h 247788"/>
                    <a:gd name="connsiteX34" fmla="*/ 158955 w 247402"/>
                    <a:gd name="connsiteY34" fmla="*/ 56479 h 247788"/>
                    <a:gd name="connsiteX35" fmla="*/ 178747 w 247402"/>
                    <a:gd name="connsiteY35" fmla="*/ 65874 h 247788"/>
                    <a:gd name="connsiteX36" fmla="*/ 164109 w 247402"/>
                    <a:gd name="connsiteY36" fmla="*/ 93957 h 247788"/>
                    <a:gd name="connsiteX37" fmla="*/ 161017 w 247402"/>
                    <a:gd name="connsiteY37" fmla="*/ 90859 h 247788"/>
                    <a:gd name="connsiteX38" fmla="*/ 153698 w 247402"/>
                    <a:gd name="connsiteY38" fmla="*/ 86730 h 247788"/>
                    <a:gd name="connsiteX39" fmla="*/ 143389 w 247402"/>
                    <a:gd name="connsiteY39" fmla="*/ 82497 h 247788"/>
                    <a:gd name="connsiteX40" fmla="*/ 131947 w 247402"/>
                    <a:gd name="connsiteY40" fmla="*/ 79399 h 247788"/>
                    <a:gd name="connsiteX41" fmla="*/ 131947 w 247402"/>
                    <a:gd name="connsiteY41" fmla="*/ 107585 h 247788"/>
                    <a:gd name="connsiteX42" fmla="*/ 138235 w 247402"/>
                    <a:gd name="connsiteY42" fmla="*/ 109650 h 247788"/>
                    <a:gd name="connsiteX43" fmla="*/ 156996 w 247402"/>
                    <a:gd name="connsiteY43" fmla="*/ 115845 h 247788"/>
                    <a:gd name="connsiteX44" fmla="*/ 171531 w 247402"/>
                    <a:gd name="connsiteY44" fmla="*/ 124208 h 247788"/>
                    <a:gd name="connsiteX45" fmla="*/ 180912 w 247402"/>
                    <a:gd name="connsiteY45" fmla="*/ 136700 h 247788"/>
                    <a:gd name="connsiteX46" fmla="*/ 184004 w 247402"/>
                    <a:gd name="connsiteY46" fmla="*/ 153426 h 247788"/>
                    <a:gd name="connsiteX47" fmla="*/ 178747 w 247402"/>
                    <a:gd name="connsiteY47" fmla="*/ 170875 h 247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247402" h="247788">
                      <a:moveTo>
                        <a:pt x="124628" y="4"/>
                      </a:moveTo>
                      <a:cubicBezTo>
                        <a:pt x="56313" y="-510"/>
                        <a:pt x="516" y="54542"/>
                        <a:pt x="4" y="122966"/>
                      </a:cubicBezTo>
                      <a:cubicBezTo>
                        <a:pt x="-509" y="191388"/>
                        <a:pt x="54457" y="247272"/>
                        <a:pt x="122773" y="247785"/>
                      </a:cubicBezTo>
                      <a:cubicBezTo>
                        <a:pt x="191088" y="248298"/>
                        <a:pt x="246885" y="193247"/>
                        <a:pt x="247397" y="124824"/>
                      </a:cubicBezTo>
                      <a:cubicBezTo>
                        <a:pt x="247399" y="124515"/>
                        <a:pt x="247400" y="124207"/>
                        <a:pt x="247400" y="123898"/>
                      </a:cubicBezTo>
                      <a:cubicBezTo>
                        <a:pt x="247799" y="55874"/>
                        <a:pt x="193064" y="405"/>
                        <a:pt x="125146" y="6"/>
                      </a:cubicBezTo>
                      <a:cubicBezTo>
                        <a:pt x="124973" y="5"/>
                        <a:pt x="124800" y="4"/>
                        <a:pt x="124628" y="4"/>
                      </a:cubicBezTo>
                      <a:close/>
                      <a:moveTo>
                        <a:pt x="178747" y="170875"/>
                      </a:moveTo>
                      <a:cubicBezTo>
                        <a:pt x="175862" y="175810"/>
                        <a:pt x="172401" y="180384"/>
                        <a:pt x="168439" y="184503"/>
                      </a:cubicBezTo>
                      <a:cubicBezTo>
                        <a:pt x="163686" y="188071"/>
                        <a:pt x="158397" y="190860"/>
                        <a:pt x="152770" y="192763"/>
                      </a:cubicBezTo>
                      <a:cubicBezTo>
                        <a:pt x="146762" y="194825"/>
                        <a:pt x="140463" y="195906"/>
                        <a:pt x="134112" y="195963"/>
                      </a:cubicBezTo>
                      <a:lnTo>
                        <a:pt x="134112" y="219916"/>
                      </a:lnTo>
                      <a:lnTo>
                        <a:pt x="119371" y="219916"/>
                      </a:lnTo>
                      <a:lnTo>
                        <a:pt x="119371" y="195963"/>
                      </a:lnTo>
                      <a:cubicBezTo>
                        <a:pt x="109990" y="194827"/>
                        <a:pt x="100713" y="192763"/>
                        <a:pt x="91332" y="190698"/>
                      </a:cubicBezTo>
                      <a:cubicBezTo>
                        <a:pt x="82725" y="187714"/>
                        <a:pt x="74437" y="183874"/>
                        <a:pt x="66592" y="179237"/>
                      </a:cubicBezTo>
                      <a:lnTo>
                        <a:pt x="81127" y="150019"/>
                      </a:lnTo>
                      <a:cubicBezTo>
                        <a:pt x="82265" y="151360"/>
                        <a:pt x="83669" y="152450"/>
                        <a:pt x="85250" y="153220"/>
                      </a:cubicBezTo>
                      <a:cubicBezTo>
                        <a:pt x="88119" y="155374"/>
                        <a:pt x="91277" y="157113"/>
                        <a:pt x="94631" y="158382"/>
                      </a:cubicBezTo>
                      <a:cubicBezTo>
                        <a:pt x="98754" y="160447"/>
                        <a:pt x="102981" y="161479"/>
                        <a:pt x="107104" y="163647"/>
                      </a:cubicBezTo>
                      <a:cubicBezTo>
                        <a:pt x="111691" y="165762"/>
                        <a:pt x="116693" y="166820"/>
                        <a:pt x="121742" y="166745"/>
                      </a:cubicBezTo>
                      <a:lnTo>
                        <a:pt x="121742" y="139694"/>
                      </a:lnTo>
                      <a:lnTo>
                        <a:pt x="112361" y="136494"/>
                      </a:lnTo>
                      <a:cubicBezTo>
                        <a:pt x="106073" y="134429"/>
                        <a:pt x="99888" y="132364"/>
                        <a:pt x="94631" y="130299"/>
                      </a:cubicBezTo>
                      <a:cubicBezTo>
                        <a:pt x="89945" y="128516"/>
                        <a:pt x="85641" y="125852"/>
                        <a:pt x="81952" y="122452"/>
                      </a:cubicBezTo>
                      <a:cubicBezTo>
                        <a:pt x="78951" y="119447"/>
                        <a:pt x="76477" y="115956"/>
                        <a:pt x="74633" y="112128"/>
                      </a:cubicBezTo>
                      <a:cubicBezTo>
                        <a:pt x="72789" y="107512"/>
                        <a:pt x="72081" y="102518"/>
                        <a:pt x="72571" y="97570"/>
                      </a:cubicBezTo>
                      <a:cubicBezTo>
                        <a:pt x="72214" y="91048"/>
                        <a:pt x="73640" y="84551"/>
                        <a:pt x="76694" y="78780"/>
                      </a:cubicBezTo>
                      <a:cubicBezTo>
                        <a:pt x="79248" y="73580"/>
                        <a:pt x="82396" y="68695"/>
                        <a:pt x="86075" y="64222"/>
                      </a:cubicBezTo>
                      <a:cubicBezTo>
                        <a:pt x="90261" y="60120"/>
                        <a:pt x="95243" y="56922"/>
                        <a:pt x="100713" y="54827"/>
                      </a:cubicBezTo>
                      <a:cubicBezTo>
                        <a:pt x="106572" y="52078"/>
                        <a:pt x="112910" y="50501"/>
                        <a:pt x="119371" y="50181"/>
                      </a:cubicBezTo>
                      <a:lnTo>
                        <a:pt x="119371" y="29532"/>
                      </a:lnTo>
                      <a:lnTo>
                        <a:pt x="134009" y="29532"/>
                      </a:lnTo>
                      <a:lnTo>
                        <a:pt x="134009" y="50181"/>
                      </a:lnTo>
                      <a:cubicBezTo>
                        <a:pt x="142529" y="51364"/>
                        <a:pt x="150894" y="53475"/>
                        <a:pt x="158955" y="56479"/>
                      </a:cubicBezTo>
                      <a:cubicBezTo>
                        <a:pt x="165736" y="59206"/>
                        <a:pt x="172345" y="62344"/>
                        <a:pt x="178747" y="65874"/>
                      </a:cubicBezTo>
                      <a:lnTo>
                        <a:pt x="164109" y="93957"/>
                      </a:lnTo>
                      <a:cubicBezTo>
                        <a:pt x="164109" y="92924"/>
                        <a:pt x="162047" y="92924"/>
                        <a:pt x="161017" y="90859"/>
                      </a:cubicBezTo>
                      <a:cubicBezTo>
                        <a:pt x="158494" y="89636"/>
                        <a:pt x="156050" y="88257"/>
                        <a:pt x="153698" y="86730"/>
                      </a:cubicBezTo>
                      <a:cubicBezTo>
                        <a:pt x="150344" y="85124"/>
                        <a:pt x="146902" y="83711"/>
                        <a:pt x="143389" y="82497"/>
                      </a:cubicBezTo>
                      <a:cubicBezTo>
                        <a:pt x="139266" y="81464"/>
                        <a:pt x="136173" y="80432"/>
                        <a:pt x="131947" y="79399"/>
                      </a:cubicBezTo>
                      <a:lnTo>
                        <a:pt x="131947" y="107585"/>
                      </a:lnTo>
                      <a:lnTo>
                        <a:pt x="138235" y="109650"/>
                      </a:lnTo>
                      <a:cubicBezTo>
                        <a:pt x="145554" y="111715"/>
                        <a:pt x="151739" y="113780"/>
                        <a:pt x="156996" y="115845"/>
                      </a:cubicBezTo>
                      <a:cubicBezTo>
                        <a:pt x="162153" y="118050"/>
                        <a:pt x="167031" y="120857"/>
                        <a:pt x="171531" y="124208"/>
                      </a:cubicBezTo>
                      <a:cubicBezTo>
                        <a:pt x="175751" y="127423"/>
                        <a:pt x="178999" y="131747"/>
                        <a:pt x="180912" y="136700"/>
                      </a:cubicBezTo>
                      <a:cubicBezTo>
                        <a:pt x="183022" y="142021"/>
                        <a:pt x="184072" y="147702"/>
                        <a:pt x="184004" y="153426"/>
                      </a:cubicBezTo>
                      <a:cubicBezTo>
                        <a:pt x="182858" y="159408"/>
                        <a:pt x="181096" y="165256"/>
                        <a:pt x="178747" y="170875"/>
                      </a:cubicBezTo>
                      <a:close/>
                    </a:path>
                  </a:pathLst>
                </a:custGeom>
                <a:grpFill/>
                <a:ln w="1030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69" name="Полилиния 68">
                  <a:extLst>
                    <a:ext uri="{FF2B5EF4-FFF2-40B4-BE49-F238E27FC236}">
                      <a16:creationId xmlns:a16="http://schemas.microsoft.com/office/drawing/2014/main" id="{B809C6FC-0F28-9343-B10D-410EEC7E45BC}"/>
                    </a:ext>
                  </a:extLst>
                </p:cNvPr>
                <p:cNvSpPr/>
                <p:nvPr/>
              </p:nvSpPr>
              <p:spPr>
                <a:xfrm>
                  <a:off x="6276762" y="7495137"/>
                  <a:ext cx="13405" cy="24985"/>
                </a:xfrm>
                <a:custGeom>
                  <a:avLst/>
                  <a:gdLst>
                    <a:gd name="connsiteX0" fmla="*/ 4 w 13405"/>
                    <a:gd name="connsiteY0" fmla="*/ 11460 h 24985"/>
                    <a:gd name="connsiteX1" fmla="*/ 3097 w 13405"/>
                    <a:gd name="connsiteY1" fmla="*/ 19823 h 24985"/>
                    <a:gd name="connsiteX2" fmla="*/ 13405 w 13405"/>
                    <a:gd name="connsiteY2" fmla="*/ 24985 h 24985"/>
                    <a:gd name="connsiteX3" fmla="*/ 13405 w 13405"/>
                    <a:gd name="connsiteY3" fmla="*/ 0 h 24985"/>
                    <a:gd name="connsiteX4" fmla="*/ 4 w 13405"/>
                    <a:gd name="connsiteY4" fmla="*/ 11460 h 24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05" h="24985">
                      <a:moveTo>
                        <a:pt x="4" y="11460"/>
                      </a:moveTo>
                      <a:cubicBezTo>
                        <a:pt x="-78" y="14543"/>
                        <a:pt x="1030" y="17538"/>
                        <a:pt x="3097" y="19823"/>
                      </a:cubicBezTo>
                      <a:cubicBezTo>
                        <a:pt x="6089" y="22316"/>
                        <a:pt x="9618" y="24083"/>
                        <a:pt x="13405" y="24985"/>
                      </a:cubicBezTo>
                      <a:lnTo>
                        <a:pt x="13405" y="0"/>
                      </a:lnTo>
                      <a:cubicBezTo>
                        <a:pt x="5262" y="1032"/>
                        <a:pt x="4" y="4130"/>
                        <a:pt x="4" y="11460"/>
                      </a:cubicBezTo>
                      <a:close/>
                    </a:path>
                  </a:pathLst>
                </a:custGeom>
                <a:grpFill/>
                <a:ln w="1030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70" name="Полилиния 69">
                  <a:extLst>
                    <a:ext uri="{FF2B5EF4-FFF2-40B4-BE49-F238E27FC236}">
                      <a16:creationId xmlns:a16="http://schemas.microsoft.com/office/drawing/2014/main" id="{11D388AB-AFAF-654F-964A-FE4E8E404929}"/>
                    </a:ext>
                  </a:extLst>
                </p:cNvPr>
                <p:cNvSpPr/>
                <p:nvPr/>
              </p:nvSpPr>
              <p:spPr>
                <a:xfrm>
                  <a:off x="6300682" y="7557703"/>
                  <a:ext cx="15729" cy="24985"/>
                </a:xfrm>
                <a:custGeom>
                  <a:avLst/>
                  <a:gdLst>
                    <a:gd name="connsiteX0" fmla="*/ 11442 w 15729"/>
                    <a:gd name="connsiteY0" fmla="*/ 5162 h 24985"/>
                    <a:gd name="connsiteX1" fmla="*/ 0 w 15729"/>
                    <a:gd name="connsiteY1" fmla="*/ 0 h 24985"/>
                    <a:gd name="connsiteX2" fmla="*/ 0 w 15729"/>
                    <a:gd name="connsiteY2" fmla="*/ 24985 h 24985"/>
                    <a:gd name="connsiteX3" fmla="*/ 15669 w 15729"/>
                    <a:gd name="connsiteY3" fmla="*/ 14661 h 24985"/>
                    <a:gd name="connsiteX4" fmla="*/ 11442 w 15729"/>
                    <a:gd name="connsiteY4" fmla="*/ 5162 h 24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29" h="24985">
                      <a:moveTo>
                        <a:pt x="11442" y="5162"/>
                      </a:moveTo>
                      <a:cubicBezTo>
                        <a:pt x="8054" y="2619"/>
                        <a:pt x="4147" y="856"/>
                        <a:pt x="0" y="0"/>
                      </a:cubicBezTo>
                      <a:lnTo>
                        <a:pt x="0" y="24985"/>
                      </a:lnTo>
                      <a:cubicBezTo>
                        <a:pt x="10308" y="24985"/>
                        <a:pt x="15669" y="20752"/>
                        <a:pt x="15669" y="14661"/>
                      </a:cubicBezTo>
                      <a:cubicBezTo>
                        <a:pt x="16071" y="10964"/>
                        <a:pt x="14456" y="7335"/>
                        <a:pt x="11442" y="5162"/>
                      </a:cubicBezTo>
                      <a:close/>
                    </a:path>
                  </a:pathLst>
                </a:custGeom>
                <a:grpFill/>
                <a:ln w="1030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71" name="Полилиния 70">
                  <a:extLst>
                    <a:ext uri="{FF2B5EF4-FFF2-40B4-BE49-F238E27FC236}">
                      <a16:creationId xmlns:a16="http://schemas.microsoft.com/office/drawing/2014/main" id="{ACC1C4DD-1F27-A14B-A0F4-C7466339432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040601" y="7286632"/>
                  <a:ext cx="72000" cy="72000"/>
                </a:xfrm>
                <a:custGeom>
                  <a:avLst/>
                  <a:gdLst>
                    <a:gd name="connsiteX0" fmla="*/ 25979 w 53698"/>
                    <a:gd name="connsiteY0" fmla="*/ 52191 h 52243"/>
                    <a:gd name="connsiteX1" fmla="*/ 53646 w 53698"/>
                    <a:gd name="connsiteY1" fmla="*/ 27762 h 52243"/>
                    <a:gd name="connsiteX2" fmla="*/ 29256 w 53698"/>
                    <a:gd name="connsiteY2" fmla="*/ 52 h 52243"/>
                    <a:gd name="connsiteX3" fmla="*/ 25979 w 53698"/>
                    <a:gd name="connsiteY3" fmla="*/ 52 h 52243"/>
                    <a:gd name="connsiteX4" fmla="*/ 1 w 53698"/>
                    <a:gd name="connsiteY4" fmla="*/ 25654 h 52243"/>
                    <a:gd name="connsiteX5" fmla="*/ 2 w 53698"/>
                    <a:gd name="connsiteY5" fmla="*/ 26173 h 52243"/>
                    <a:gd name="connsiteX6" fmla="*/ 25565 w 53698"/>
                    <a:gd name="connsiteY6" fmla="*/ 52191 h 52243"/>
                    <a:gd name="connsiteX7" fmla="*/ 25979 w 53698"/>
                    <a:gd name="connsiteY7" fmla="*/ 52191 h 52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3698" h="52243">
                      <a:moveTo>
                        <a:pt x="25979" y="52191"/>
                      </a:moveTo>
                      <a:cubicBezTo>
                        <a:pt x="40354" y="53097"/>
                        <a:pt x="52741" y="42160"/>
                        <a:pt x="53646" y="27762"/>
                      </a:cubicBezTo>
                      <a:cubicBezTo>
                        <a:pt x="54551" y="13365"/>
                        <a:pt x="43632" y="958"/>
                        <a:pt x="29256" y="52"/>
                      </a:cubicBezTo>
                      <a:cubicBezTo>
                        <a:pt x="28165" y="-17"/>
                        <a:pt x="27070" y="-17"/>
                        <a:pt x="25979" y="52"/>
                      </a:cubicBezTo>
                      <a:cubicBezTo>
                        <a:pt x="11746" y="-63"/>
                        <a:pt x="116" y="11399"/>
                        <a:pt x="1" y="25654"/>
                      </a:cubicBezTo>
                      <a:cubicBezTo>
                        <a:pt x="-1" y="25827"/>
                        <a:pt x="0" y="26000"/>
                        <a:pt x="2" y="26173"/>
                      </a:cubicBezTo>
                      <a:cubicBezTo>
                        <a:pt x="-112" y="40427"/>
                        <a:pt x="11332" y="52076"/>
                        <a:pt x="25565" y="52191"/>
                      </a:cubicBezTo>
                      <a:cubicBezTo>
                        <a:pt x="25703" y="52192"/>
                        <a:pt x="25841" y="52192"/>
                        <a:pt x="25979" y="52191"/>
                      </a:cubicBezTo>
                      <a:close/>
                    </a:path>
                  </a:pathLst>
                </a:custGeom>
                <a:grpFill/>
                <a:ln w="1030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72" name="Полилиния 71">
                  <a:extLst>
                    <a:ext uri="{FF2B5EF4-FFF2-40B4-BE49-F238E27FC236}">
                      <a16:creationId xmlns:a16="http://schemas.microsoft.com/office/drawing/2014/main" id="{E960C0BA-87C9-B649-8ED0-CA4B51AF9F06}"/>
                    </a:ext>
                  </a:extLst>
                </p:cNvPr>
                <p:cNvSpPr/>
                <p:nvPr/>
              </p:nvSpPr>
              <p:spPr>
                <a:xfrm>
                  <a:off x="6293191" y="7260656"/>
                  <a:ext cx="251282" cy="154482"/>
                </a:xfrm>
                <a:custGeom>
                  <a:avLst/>
                  <a:gdLst>
                    <a:gd name="connsiteX0" fmla="*/ 13779 w 251282"/>
                    <a:gd name="connsiteY0" fmla="*/ 92932 h 154482"/>
                    <a:gd name="connsiteX1" fmla="*/ 178712 w 251282"/>
                    <a:gd name="connsiteY1" fmla="*/ 92932 h 154482"/>
                    <a:gd name="connsiteX2" fmla="*/ 184897 w 251282"/>
                    <a:gd name="connsiteY2" fmla="*/ 97165 h 154482"/>
                    <a:gd name="connsiteX3" fmla="*/ 183866 w 251282"/>
                    <a:gd name="connsiteY3" fmla="*/ 104392 h 154482"/>
                    <a:gd name="connsiteX4" fmla="*/ 157889 w 251282"/>
                    <a:gd name="connsiteY4" fmla="*/ 128345 h 154482"/>
                    <a:gd name="connsiteX5" fmla="*/ 157312 w 251282"/>
                    <a:gd name="connsiteY5" fmla="*/ 149654 h 154482"/>
                    <a:gd name="connsiteX6" fmla="*/ 157889 w 251282"/>
                    <a:gd name="connsiteY6" fmla="*/ 150233 h 154482"/>
                    <a:gd name="connsiteX7" fmla="*/ 168197 w 251282"/>
                    <a:gd name="connsiteY7" fmla="*/ 154466 h 154482"/>
                    <a:gd name="connsiteX8" fmla="*/ 178506 w 251282"/>
                    <a:gd name="connsiteY8" fmla="*/ 150233 h 154482"/>
                    <a:gd name="connsiteX9" fmla="*/ 251282 w 251282"/>
                    <a:gd name="connsiteY9" fmla="*/ 77341 h 154482"/>
                    <a:gd name="connsiteX10" fmla="*/ 178196 w 251282"/>
                    <a:gd name="connsiteY10" fmla="*/ 4141 h 154482"/>
                    <a:gd name="connsiteX11" fmla="*/ 167888 w 251282"/>
                    <a:gd name="connsiteY11" fmla="*/ 11 h 154482"/>
                    <a:gd name="connsiteX12" fmla="*/ 157580 w 251282"/>
                    <a:gd name="connsiteY12" fmla="*/ 4141 h 154482"/>
                    <a:gd name="connsiteX13" fmla="*/ 157002 w 251282"/>
                    <a:gd name="connsiteY13" fmla="*/ 25450 h 154482"/>
                    <a:gd name="connsiteX14" fmla="*/ 157580 w 251282"/>
                    <a:gd name="connsiteY14" fmla="*/ 26029 h 154482"/>
                    <a:gd name="connsiteX15" fmla="*/ 182320 w 251282"/>
                    <a:gd name="connsiteY15" fmla="*/ 51633 h 154482"/>
                    <a:gd name="connsiteX16" fmla="*/ 183350 w 251282"/>
                    <a:gd name="connsiteY16" fmla="*/ 58861 h 154482"/>
                    <a:gd name="connsiteX17" fmla="*/ 178196 w 251282"/>
                    <a:gd name="connsiteY17" fmla="*/ 62061 h 154482"/>
                    <a:gd name="connsiteX18" fmla="*/ 13779 w 251282"/>
                    <a:gd name="connsiteY18" fmla="*/ 62061 h 154482"/>
                    <a:gd name="connsiteX19" fmla="*/ 105 w 251282"/>
                    <a:gd name="connsiteY19" fmla="*/ 79339 h 154482"/>
                    <a:gd name="connsiteX20" fmla="*/ 13779 w 251282"/>
                    <a:gd name="connsiteY20" fmla="*/ 93035 h 154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51282" h="154482">
                      <a:moveTo>
                        <a:pt x="13779" y="92932"/>
                      </a:moveTo>
                      <a:lnTo>
                        <a:pt x="178712" y="92932"/>
                      </a:lnTo>
                      <a:cubicBezTo>
                        <a:pt x="181425" y="93003"/>
                        <a:pt x="183844" y="94659"/>
                        <a:pt x="184897" y="97165"/>
                      </a:cubicBezTo>
                      <a:cubicBezTo>
                        <a:pt x="185577" y="99612"/>
                        <a:pt x="185203" y="102233"/>
                        <a:pt x="183866" y="104392"/>
                      </a:cubicBezTo>
                      <a:lnTo>
                        <a:pt x="157889" y="128345"/>
                      </a:lnTo>
                      <a:cubicBezTo>
                        <a:pt x="151854" y="134070"/>
                        <a:pt x="151596" y="143611"/>
                        <a:pt x="157312" y="149654"/>
                      </a:cubicBezTo>
                      <a:cubicBezTo>
                        <a:pt x="157499" y="149853"/>
                        <a:pt x="157691" y="150045"/>
                        <a:pt x="157889" y="150233"/>
                      </a:cubicBezTo>
                      <a:cubicBezTo>
                        <a:pt x="160524" y="153111"/>
                        <a:pt x="164303" y="154663"/>
                        <a:pt x="168197" y="154466"/>
                      </a:cubicBezTo>
                      <a:cubicBezTo>
                        <a:pt x="172033" y="154357"/>
                        <a:pt x="175698" y="152853"/>
                        <a:pt x="178506" y="150233"/>
                      </a:cubicBezTo>
                      <a:lnTo>
                        <a:pt x="251282" y="77341"/>
                      </a:lnTo>
                      <a:lnTo>
                        <a:pt x="178196" y="4141"/>
                      </a:lnTo>
                      <a:cubicBezTo>
                        <a:pt x="175503" y="1359"/>
                        <a:pt x="171754" y="-143"/>
                        <a:pt x="167888" y="11"/>
                      </a:cubicBezTo>
                      <a:cubicBezTo>
                        <a:pt x="164066" y="91"/>
                        <a:pt x="160402" y="1558"/>
                        <a:pt x="157580" y="4141"/>
                      </a:cubicBezTo>
                      <a:cubicBezTo>
                        <a:pt x="151545" y="9865"/>
                        <a:pt x="151286" y="19406"/>
                        <a:pt x="157002" y="25450"/>
                      </a:cubicBezTo>
                      <a:cubicBezTo>
                        <a:pt x="157190" y="25648"/>
                        <a:pt x="157382" y="25841"/>
                        <a:pt x="157580" y="26029"/>
                      </a:cubicBezTo>
                      <a:lnTo>
                        <a:pt x="182320" y="51633"/>
                      </a:lnTo>
                      <a:cubicBezTo>
                        <a:pt x="184227" y="53547"/>
                        <a:pt x="184646" y="56489"/>
                        <a:pt x="183350" y="58861"/>
                      </a:cubicBezTo>
                      <a:cubicBezTo>
                        <a:pt x="182375" y="60818"/>
                        <a:pt x="180381" y="62057"/>
                        <a:pt x="178196" y="62061"/>
                      </a:cubicBezTo>
                      <a:lnTo>
                        <a:pt x="13779" y="62061"/>
                      </a:lnTo>
                      <a:cubicBezTo>
                        <a:pt x="5239" y="63050"/>
                        <a:pt x="-883" y="70786"/>
                        <a:pt x="105" y="79339"/>
                      </a:cubicBezTo>
                      <a:cubicBezTo>
                        <a:pt x="935" y="86530"/>
                        <a:pt x="6599" y="92203"/>
                        <a:pt x="13779" y="93035"/>
                      </a:cubicBezTo>
                      <a:close/>
                    </a:path>
                  </a:pathLst>
                </a:custGeom>
                <a:grpFill/>
                <a:ln w="1030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73" name="Полилиния 72">
                  <a:extLst>
                    <a:ext uri="{FF2B5EF4-FFF2-40B4-BE49-F238E27FC236}">
                      <a16:creationId xmlns:a16="http://schemas.microsoft.com/office/drawing/2014/main" id="{86337269-9330-934A-93FC-2A38F16C738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496280" y="7768117"/>
                  <a:ext cx="43543" cy="43200"/>
                </a:xfrm>
                <a:custGeom>
                  <a:avLst/>
                  <a:gdLst>
                    <a:gd name="connsiteX0" fmla="*/ 19844 w 39585"/>
                    <a:gd name="connsiteY0" fmla="*/ 0 h 41077"/>
                    <a:gd name="connsiteX1" fmla="*/ 52 w 39585"/>
                    <a:gd name="connsiteY1" fmla="*/ 19823 h 41077"/>
                    <a:gd name="connsiteX2" fmla="*/ 18365 w 39585"/>
                    <a:gd name="connsiteY2" fmla="*/ 41025 h 41077"/>
                    <a:gd name="connsiteX3" fmla="*/ 39533 w 39585"/>
                    <a:gd name="connsiteY3" fmla="*/ 22682 h 41077"/>
                    <a:gd name="connsiteX4" fmla="*/ 39533 w 39585"/>
                    <a:gd name="connsiteY4" fmla="*/ 19823 h 41077"/>
                    <a:gd name="connsiteX5" fmla="*/ 19948 w 39585"/>
                    <a:gd name="connsiteY5" fmla="*/ 0 h 41077"/>
                    <a:gd name="connsiteX6" fmla="*/ 19844 w 39585"/>
                    <a:gd name="connsiteY6" fmla="*/ 0 h 41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585" h="41077">
                      <a:moveTo>
                        <a:pt x="19844" y="0"/>
                      </a:moveTo>
                      <a:cubicBezTo>
                        <a:pt x="8913" y="0"/>
                        <a:pt x="52" y="8875"/>
                        <a:pt x="52" y="19823"/>
                      </a:cubicBezTo>
                      <a:cubicBezTo>
                        <a:pt x="-736" y="30742"/>
                        <a:pt x="7463" y="40235"/>
                        <a:pt x="18365" y="41025"/>
                      </a:cubicBezTo>
                      <a:cubicBezTo>
                        <a:pt x="29268" y="41814"/>
                        <a:pt x="38745" y="33602"/>
                        <a:pt x="39533" y="22682"/>
                      </a:cubicBezTo>
                      <a:cubicBezTo>
                        <a:pt x="39602" y="21730"/>
                        <a:pt x="39602" y="20775"/>
                        <a:pt x="39533" y="19823"/>
                      </a:cubicBezTo>
                      <a:cubicBezTo>
                        <a:pt x="39590" y="8933"/>
                        <a:pt x="30822" y="57"/>
                        <a:pt x="19948" y="0"/>
                      </a:cubicBezTo>
                      <a:cubicBezTo>
                        <a:pt x="19913" y="0"/>
                        <a:pt x="19878" y="0"/>
                        <a:pt x="19844" y="0"/>
                      </a:cubicBezTo>
                      <a:close/>
                    </a:path>
                  </a:pathLst>
                </a:custGeom>
                <a:grpFill/>
                <a:ln w="1030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74" name="Полилиния 73">
                  <a:extLst>
                    <a:ext uri="{FF2B5EF4-FFF2-40B4-BE49-F238E27FC236}">
                      <a16:creationId xmlns:a16="http://schemas.microsoft.com/office/drawing/2014/main" id="{A8811196-28E2-414C-955D-19D85AD6F4D3}"/>
                    </a:ext>
                  </a:extLst>
                </p:cNvPr>
                <p:cNvSpPr/>
                <p:nvPr/>
              </p:nvSpPr>
              <p:spPr>
                <a:xfrm>
                  <a:off x="6043695" y="7652379"/>
                  <a:ext cx="252107" cy="154368"/>
                </a:xfrm>
                <a:custGeom>
                  <a:avLst/>
                  <a:gdLst>
                    <a:gd name="connsiteX0" fmla="*/ 69787 w 252107"/>
                    <a:gd name="connsiteY0" fmla="*/ 103865 h 154368"/>
                    <a:gd name="connsiteX1" fmla="*/ 68653 w 252107"/>
                    <a:gd name="connsiteY1" fmla="*/ 96638 h 154368"/>
                    <a:gd name="connsiteX2" fmla="*/ 74942 w 252107"/>
                    <a:gd name="connsiteY2" fmla="*/ 92405 h 154368"/>
                    <a:gd name="connsiteX3" fmla="*/ 238329 w 252107"/>
                    <a:gd name="connsiteY3" fmla="*/ 92405 h 154368"/>
                    <a:gd name="connsiteX4" fmla="*/ 252003 w 252107"/>
                    <a:gd name="connsiteY4" fmla="*/ 75126 h 154368"/>
                    <a:gd name="connsiteX5" fmla="*/ 238329 w 252107"/>
                    <a:gd name="connsiteY5" fmla="*/ 61431 h 154368"/>
                    <a:gd name="connsiteX6" fmla="*/ 73395 w 252107"/>
                    <a:gd name="connsiteY6" fmla="*/ 61431 h 154368"/>
                    <a:gd name="connsiteX7" fmla="*/ 67107 w 252107"/>
                    <a:gd name="connsiteY7" fmla="*/ 57198 h 154368"/>
                    <a:gd name="connsiteX8" fmla="*/ 68138 w 252107"/>
                    <a:gd name="connsiteY8" fmla="*/ 49971 h 154368"/>
                    <a:gd name="connsiteX9" fmla="*/ 93187 w 252107"/>
                    <a:gd name="connsiteY9" fmla="*/ 24882 h 154368"/>
                    <a:gd name="connsiteX10" fmla="*/ 97311 w 252107"/>
                    <a:gd name="connsiteY10" fmla="*/ 14558 h 154368"/>
                    <a:gd name="connsiteX11" fmla="*/ 93187 w 252107"/>
                    <a:gd name="connsiteY11" fmla="*/ 4233 h 154368"/>
                    <a:gd name="connsiteX12" fmla="*/ 82879 w 252107"/>
                    <a:gd name="connsiteY12" fmla="*/ 0 h 154368"/>
                    <a:gd name="connsiteX13" fmla="*/ 72571 w 252107"/>
                    <a:gd name="connsiteY13" fmla="*/ 4233 h 154368"/>
                    <a:gd name="connsiteX14" fmla="*/ 58757 w 252107"/>
                    <a:gd name="connsiteY14" fmla="*/ 18894 h 154368"/>
                    <a:gd name="connsiteX15" fmla="*/ 58757 w 252107"/>
                    <a:gd name="connsiteY15" fmla="*/ 18894 h 154368"/>
                    <a:gd name="connsiteX16" fmla="*/ 0 w 252107"/>
                    <a:gd name="connsiteY16" fmla="*/ 77227 h 154368"/>
                    <a:gd name="connsiteX17" fmla="*/ 72880 w 252107"/>
                    <a:gd name="connsiteY17" fmla="*/ 150222 h 154368"/>
                    <a:gd name="connsiteX18" fmla="*/ 83188 w 252107"/>
                    <a:gd name="connsiteY18" fmla="*/ 154352 h 154368"/>
                    <a:gd name="connsiteX19" fmla="*/ 93497 w 252107"/>
                    <a:gd name="connsiteY19" fmla="*/ 150222 h 154368"/>
                    <a:gd name="connsiteX20" fmla="*/ 97620 w 252107"/>
                    <a:gd name="connsiteY20" fmla="*/ 139897 h 154368"/>
                    <a:gd name="connsiteX21" fmla="*/ 93497 w 252107"/>
                    <a:gd name="connsiteY21" fmla="*/ 129573 h 154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52107" h="154368">
                      <a:moveTo>
                        <a:pt x="69787" y="103865"/>
                      </a:moveTo>
                      <a:cubicBezTo>
                        <a:pt x="67813" y="101994"/>
                        <a:pt x="67347" y="99025"/>
                        <a:pt x="68653" y="96638"/>
                      </a:cubicBezTo>
                      <a:cubicBezTo>
                        <a:pt x="69800" y="94165"/>
                        <a:pt x="72223" y="92535"/>
                        <a:pt x="74942" y="92405"/>
                      </a:cubicBezTo>
                      <a:lnTo>
                        <a:pt x="238329" y="92405"/>
                      </a:lnTo>
                      <a:cubicBezTo>
                        <a:pt x="246868" y="91415"/>
                        <a:pt x="252990" y="83679"/>
                        <a:pt x="252003" y="75126"/>
                      </a:cubicBezTo>
                      <a:cubicBezTo>
                        <a:pt x="251172" y="67935"/>
                        <a:pt x="245508" y="62263"/>
                        <a:pt x="238329" y="61431"/>
                      </a:cubicBezTo>
                      <a:lnTo>
                        <a:pt x="73395" y="61431"/>
                      </a:lnTo>
                      <a:cubicBezTo>
                        <a:pt x="70669" y="61325"/>
                        <a:pt x="68236" y="59686"/>
                        <a:pt x="67107" y="57198"/>
                      </a:cubicBezTo>
                      <a:cubicBezTo>
                        <a:pt x="66427" y="54750"/>
                        <a:pt x="66801" y="52130"/>
                        <a:pt x="68138" y="49971"/>
                      </a:cubicBezTo>
                      <a:lnTo>
                        <a:pt x="93187" y="24882"/>
                      </a:lnTo>
                      <a:cubicBezTo>
                        <a:pt x="95999" y="22207"/>
                        <a:pt x="97505" y="18437"/>
                        <a:pt x="97311" y="14558"/>
                      </a:cubicBezTo>
                      <a:cubicBezTo>
                        <a:pt x="97231" y="10729"/>
                        <a:pt x="95766" y="7060"/>
                        <a:pt x="93187" y="4233"/>
                      </a:cubicBezTo>
                      <a:cubicBezTo>
                        <a:pt x="90390" y="1596"/>
                        <a:pt x="86719" y="89"/>
                        <a:pt x="82879" y="0"/>
                      </a:cubicBezTo>
                      <a:cubicBezTo>
                        <a:pt x="79035" y="69"/>
                        <a:pt x="75357" y="1580"/>
                        <a:pt x="72571" y="4233"/>
                      </a:cubicBezTo>
                      <a:lnTo>
                        <a:pt x="58757" y="18894"/>
                      </a:lnTo>
                      <a:lnTo>
                        <a:pt x="58757" y="18894"/>
                      </a:lnTo>
                      <a:lnTo>
                        <a:pt x="0" y="77227"/>
                      </a:lnTo>
                      <a:lnTo>
                        <a:pt x="72880" y="150222"/>
                      </a:lnTo>
                      <a:cubicBezTo>
                        <a:pt x="75550" y="153038"/>
                        <a:pt x="79315" y="154547"/>
                        <a:pt x="83188" y="154352"/>
                      </a:cubicBezTo>
                      <a:cubicBezTo>
                        <a:pt x="87005" y="154244"/>
                        <a:pt x="90659" y="152780"/>
                        <a:pt x="93497" y="150222"/>
                      </a:cubicBezTo>
                      <a:cubicBezTo>
                        <a:pt x="96274" y="147524"/>
                        <a:pt x="97773" y="143769"/>
                        <a:pt x="97620" y="139897"/>
                      </a:cubicBezTo>
                      <a:cubicBezTo>
                        <a:pt x="97540" y="136069"/>
                        <a:pt x="96075" y="132400"/>
                        <a:pt x="93497" y="129573"/>
                      </a:cubicBezTo>
                      <a:close/>
                    </a:path>
                  </a:pathLst>
                </a:custGeom>
                <a:grpFill/>
                <a:ln w="1030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693E05F8-2A75-4B4E-9725-3FD9B877BC7C}"/>
                    </a:ext>
                  </a:extLst>
                </p:cNvPr>
                <p:cNvSpPr txBox="1"/>
                <p:nvPr/>
              </p:nvSpPr>
              <p:spPr>
                <a:xfrm>
                  <a:off x="6238960" y="7476146"/>
                  <a:ext cx="109040" cy="1268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749" h="162520">
                      <a:moveTo>
                        <a:pt x="44425" y="17524"/>
                      </a:moveTo>
                      <a:lnTo>
                        <a:pt x="44425" y="81372"/>
                      </a:lnTo>
                      <a:lnTo>
                        <a:pt x="83046" y="81372"/>
                      </a:lnTo>
                      <a:cubicBezTo>
                        <a:pt x="94580" y="81372"/>
                        <a:pt x="103361" y="78651"/>
                        <a:pt x="109388" y="73209"/>
                      </a:cubicBezTo>
                      <a:cubicBezTo>
                        <a:pt x="115416" y="67768"/>
                        <a:pt x="118429" y="59829"/>
                        <a:pt x="118429" y="49392"/>
                      </a:cubicBezTo>
                      <a:cubicBezTo>
                        <a:pt x="118429" y="39925"/>
                        <a:pt x="115304" y="32266"/>
                        <a:pt x="109053" y="26414"/>
                      </a:cubicBezTo>
                      <a:cubicBezTo>
                        <a:pt x="102803" y="20562"/>
                        <a:pt x="94357" y="17599"/>
                        <a:pt x="83715" y="17524"/>
                      </a:cubicBezTo>
                      <a:close/>
                      <a:moveTo>
                        <a:pt x="23105" y="0"/>
                      </a:moveTo>
                      <a:lnTo>
                        <a:pt x="83046" y="0"/>
                      </a:lnTo>
                      <a:cubicBezTo>
                        <a:pt x="100458" y="0"/>
                        <a:pt x="114262" y="4428"/>
                        <a:pt x="124457" y="13283"/>
                      </a:cubicBezTo>
                      <a:cubicBezTo>
                        <a:pt x="134652" y="22138"/>
                        <a:pt x="139749" y="34119"/>
                        <a:pt x="139749" y="49225"/>
                      </a:cubicBezTo>
                      <a:cubicBezTo>
                        <a:pt x="139749" y="65075"/>
                        <a:pt x="134856" y="77298"/>
                        <a:pt x="125071" y="85892"/>
                      </a:cubicBezTo>
                      <a:cubicBezTo>
                        <a:pt x="115285" y="94487"/>
                        <a:pt x="101389" y="98822"/>
                        <a:pt x="83380" y="98896"/>
                      </a:cubicBezTo>
                      <a:lnTo>
                        <a:pt x="44425" y="98896"/>
                      </a:lnTo>
                      <a:lnTo>
                        <a:pt x="44425" y="114188"/>
                      </a:lnTo>
                      <a:lnTo>
                        <a:pt x="81818" y="114188"/>
                      </a:lnTo>
                      <a:lnTo>
                        <a:pt x="81818" y="131713"/>
                      </a:lnTo>
                      <a:lnTo>
                        <a:pt x="44425" y="131713"/>
                      </a:lnTo>
                      <a:lnTo>
                        <a:pt x="44425" y="162520"/>
                      </a:lnTo>
                      <a:lnTo>
                        <a:pt x="23105" y="162520"/>
                      </a:lnTo>
                      <a:lnTo>
                        <a:pt x="23105" y="131713"/>
                      </a:lnTo>
                      <a:lnTo>
                        <a:pt x="0" y="131713"/>
                      </a:lnTo>
                      <a:lnTo>
                        <a:pt x="0" y="114188"/>
                      </a:lnTo>
                      <a:lnTo>
                        <a:pt x="23105" y="114188"/>
                      </a:lnTo>
                      <a:lnTo>
                        <a:pt x="23105" y="98896"/>
                      </a:lnTo>
                      <a:lnTo>
                        <a:pt x="0" y="98896"/>
                      </a:lnTo>
                      <a:lnTo>
                        <a:pt x="0" y="81372"/>
                      </a:lnTo>
                      <a:lnTo>
                        <a:pt x="23105" y="8137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GB" dirty="0">
                    <a:latin typeface="Roboto" panose="02000000000000000000" pitchFamily="2" charset="0"/>
                    <a:ea typeface="Roboto" panose="02000000000000000000" pitchFamily="2" charset="0"/>
                  </a:endParaRPr>
                </a:p>
              </p:txBody>
            </p:sp>
          </p:grp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D0CF6442-D51A-7346-B856-4ADC17957B5F}"/>
                  </a:ext>
                </a:extLst>
              </p:cNvPr>
              <p:cNvSpPr txBox="1"/>
              <p:nvPr/>
            </p:nvSpPr>
            <p:spPr>
              <a:xfrm>
                <a:off x="6309460" y="7475478"/>
                <a:ext cx="109040" cy="126808"/>
              </a:xfrm>
              <a:custGeom>
                <a:avLst/>
                <a:gdLst/>
                <a:ahLst/>
                <a:cxnLst/>
                <a:rect l="l" t="t" r="r" b="b"/>
                <a:pathLst>
                  <a:path w="139749" h="162520">
                    <a:moveTo>
                      <a:pt x="44425" y="17524"/>
                    </a:moveTo>
                    <a:lnTo>
                      <a:pt x="44425" y="81372"/>
                    </a:lnTo>
                    <a:lnTo>
                      <a:pt x="83046" y="81372"/>
                    </a:lnTo>
                    <a:cubicBezTo>
                      <a:pt x="94580" y="81372"/>
                      <a:pt x="103361" y="78651"/>
                      <a:pt x="109388" y="73209"/>
                    </a:cubicBezTo>
                    <a:cubicBezTo>
                      <a:pt x="115416" y="67768"/>
                      <a:pt x="118429" y="59829"/>
                      <a:pt x="118429" y="49392"/>
                    </a:cubicBezTo>
                    <a:cubicBezTo>
                      <a:pt x="118429" y="39925"/>
                      <a:pt x="115304" y="32266"/>
                      <a:pt x="109053" y="26414"/>
                    </a:cubicBezTo>
                    <a:cubicBezTo>
                      <a:pt x="102803" y="20562"/>
                      <a:pt x="94357" y="17599"/>
                      <a:pt x="83715" y="17524"/>
                    </a:cubicBezTo>
                    <a:close/>
                    <a:moveTo>
                      <a:pt x="23105" y="0"/>
                    </a:moveTo>
                    <a:lnTo>
                      <a:pt x="83046" y="0"/>
                    </a:lnTo>
                    <a:cubicBezTo>
                      <a:pt x="100458" y="0"/>
                      <a:pt x="114262" y="4428"/>
                      <a:pt x="124457" y="13283"/>
                    </a:cubicBezTo>
                    <a:cubicBezTo>
                      <a:pt x="134652" y="22138"/>
                      <a:pt x="139749" y="34119"/>
                      <a:pt x="139749" y="49225"/>
                    </a:cubicBezTo>
                    <a:cubicBezTo>
                      <a:pt x="139749" y="65075"/>
                      <a:pt x="134856" y="77298"/>
                      <a:pt x="125071" y="85892"/>
                    </a:cubicBezTo>
                    <a:cubicBezTo>
                      <a:pt x="115285" y="94487"/>
                      <a:pt x="101389" y="98822"/>
                      <a:pt x="83380" y="98896"/>
                    </a:cubicBezTo>
                    <a:lnTo>
                      <a:pt x="44425" y="98896"/>
                    </a:lnTo>
                    <a:lnTo>
                      <a:pt x="44425" y="114188"/>
                    </a:lnTo>
                    <a:lnTo>
                      <a:pt x="81818" y="114188"/>
                    </a:lnTo>
                    <a:lnTo>
                      <a:pt x="81818" y="131713"/>
                    </a:lnTo>
                    <a:lnTo>
                      <a:pt x="44425" y="131713"/>
                    </a:lnTo>
                    <a:lnTo>
                      <a:pt x="44425" y="162520"/>
                    </a:lnTo>
                    <a:lnTo>
                      <a:pt x="23105" y="162520"/>
                    </a:lnTo>
                    <a:lnTo>
                      <a:pt x="23105" y="131713"/>
                    </a:lnTo>
                    <a:lnTo>
                      <a:pt x="0" y="131713"/>
                    </a:lnTo>
                    <a:lnTo>
                      <a:pt x="0" y="114188"/>
                    </a:lnTo>
                    <a:lnTo>
                      <a:pt x="23105" y="114188"/>
                    </a:lnTo>
                    <a:lnTo>
                      <a:pt x="23105" y="98896"/>
                    </a:lnTo>
                    <a:lnTo>
                      <a:pt x="0" y="98896"/>
                    </a:lnTo>
                    <a:lnTo>
                      <a:pt x="0" y="81372"/>
                    </a:lnTo>
                    <a:lnTo>
                      <a:pt x="23105" y="813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GB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p:grpSp>
        <p:grpSp>
          <p:nvGrpSpPr>
            <p:cNvPr id="53" name="Группа 52">
              <a:extLst>
                <a:ext uri="{FF2B5EF4-FFF2-40B4-BE49-F238E27FC236}">
                  <a16:creationId xmlns:a16="http://schemas.microsoft.com/office/drawing/2014/main" id="{296A69DD-0F4F-F242-A814-EDA4EED8D787}"/>
                </a:ext>
              </a:extLst>
            </p:cNvPr>
            <p:cNvGrpSpPr/>
            <p:nvPr/>
          </p:nvGrpSpPr>
          <p:grpSpPr>
            <a:xfrm>
              <a:off x="2381430" y="6912882"/>
              <a:ext cx="525335" cy="560220"/>
              <a:chOff x="2637771" y="7218986"/>
              <a:chExt cx="576466" cy="614746"/>
            </a:xfrm>
          </p:grpSpPr>
          <p:grpSp>
            <p:nvGrpSpPr>
              <p:cNvPr id="54" name="Группа 53">
                <a:extLst>
                  <a:ext uri="{FF2B5EF4-FFF2-40B4-BE49-F238E27FC236}">
                    <a16:creationId xmlns:a16="http://schemas.microsoft.com/office/drawing/2014/main" id="{5A29E6A3-A336-3640-B97D-15B2E5338465}"/>
                  </a:ext>
                </a:extLst>
              </p:cNvPr>
              <p:cNvGrpSpPr/>
              <p:nvPr/>
            </p:nvGrpSpPr>
            <p:grpSpPr>
              <a:xfrm>
                <a:off x="2637771" y="7218986"/>
                <a:ext cx="576466" cy="614746"/>
                <a:chOff x="7920238" y="6604019"/>
                <a:chExt cx="576466" cy="614746"/>
              </a:xfrm>
              <a:gradFill flip="none" rotWithShape="1">
                <a:gsLst>
                  <a:gs pos="100000">
                    <a:srgbClr val="DF2919"/>
                  </a:gs>
                  <a:gs pos="0">
                    <a:srgbClr val="1739D0"/>
                  </a:gs>
                </a:gsLst>
                <a:lin ang="18900000" scaled="1"/>
                <a:tileRect/>
              </a:gradFill>
            </p:grpSpPr>
            <p:sp>
              <p:nvSpPr>
                <p:cNvPr id="56" name="Полилиния 55">
                  <a:extLst>
                    <a:ext uri="{FF2B5EF4-FFF2-40B4-BE49-F238E27FC236}">
                      <a16:creationId xmlns:a16="http://schemas.microsoft.com/office/drawing/2014/main" id="{288627BB-4A38-AD4D-A9DB-947D48F075DC}"/>
                    </a:ext>
                  </a:extLst>
                </p:cNvPr>
                <p:cNvSpPr/>
                <p:nvPr/>
              </p:nvSpPr>
              <p:spPr>
                <a:xfrm>
                  <a:off x="8126832" y="6726881"/>
                  <a:ext cx="107511" cy="105625"/>
                </a:xfrm>
                <a:custGeom>
                  <a:avLst/>
                  <a:gdLst>
                    <a:gd name="connsiteX0" fmla="*/ 0 w 107511"/>
                    <a:gd name="connsiteY0" fmla="*/ 52813 h 105625"/>
                    <a:gd name="connsiteX1" fmla="*/ 53756 w 107511"/>
                    <a:gd name="connsiteY1" fmla="*/ 105625 h 105625"/>
                    <a:gd name="connsiteX2" fmla="*/ 107511 w 107511"/>
                    <a:gd name="connsiteY2" fmla="*/ 52813 h 105625"/>
                    <a:gd name="connsiteX3" fmla="*/ 53756 w 107511"/>
                    <a:gd name="connsiteY3" fmla="*/ 0 h 105625"/>
                    <a:gd name="connsiteX4" fmla="*/ 0 w 107511"/>
                    <a:gd name="connsiteY4" fmla="*/ 52813 h 105625"/>
                    <a:gd name="connsiteX5" fmla="*/ 47001 w 107511"/>
                    <a:gd name="connsiteY5" fmla="*/ 57580 h 105625"/>
                    <a:gd name="connsiteX6" fmla="*/ 39389 w 107511"/>
                    <a:gd name="connsiteY6" fmla="*/ 54776 h 105625"/>
                    <a:gd name="connsiteX7" fmla="*/ 33585 w 107511"/>
                    <a:gd name="connsiteY7" fmla="*/ 50943 h 105625"/>
                    <a:gd name="connsiteX8" fmla="*/ 30731 w 107511"/>
                    <a:gd name="connsiteY8" fmla="*/ 46269 h 105625"/>
                    <a:gd name="connsiteX9" fmla="*/ 29780 w 107511"/>
                    <a:gd name="connsiteY9" fmla="*/ 39633 h 105625"/>
                    <a:gd name="connsiteX10" fmla="*/ 31683 w 107511"/>
                    <a:gd name="connsiteY10" fmla="*/ 31127 h 105625"/>
                    <a:gd name="connsiteX11" fmla="*/ 36440 w 107511"/>
                    <a:gd name="connsiteY11" fmla="*/ 24584 h 105625"/>
                    <a:gd name="connsiteX12" fmla="*/ 42814 w 107511"/>
                    <a:gd name="connsiteY12" fmla="*/ 20751 h 105625"/>
                    <a:gd name="connsiteX13" fmla="*/ 51472 w 107511"/>
                    <a:gd name="connsiteY13" fmla="*/ 18882 h 105625"/>
                    <a:gd name="connsiteX14" fmla="*/ 51472 w 107511"/>
                    <a:gd name="connsiteY14" fmla="*/ 9534 h 105625"/>
                    <a:gd name="connsiteX15" fmla="*/ 58227 w 107511"/>
                    <a:gd name="connsiteY15" fmla="*/ 9534 h 105625"/>
                    <a:gd name="connsiteX16" fmla="*/ 58227 w 107511"/>
                    <a:gd name="connsiteY16" fmla="*/ 18882 h 105625"/>
                    <a:gd name="connsiteX17" fmla="*/ 69740 w 107511"/>
                    <a:gd name="connsiteY17" fmla="*/ 21686 h 105625"/>
                    <a:gd name="connsiteX18" fmla="*/ 79254 w 107511"/>
                    <a:gd name="connsiteY18" fmla="*/ 26453 h 105625"/>
                    <a:gd name="connsiteX19" fmla="*/ 72975 w 107511"/>
                    <a:gd name="connsiteY19" fmla="*/ 38511 h 105625"/>
                    <a:gd name="connsiteX20" fmla="*/ 71072 w 107511"/>
                    <a:gd name="connsiteY20" fmla="*/ 37576 h 105625"/>
                    <a:gd name="connsiteX21" fmla="*/ 67171 w 107511"/>
                    <a:gd name="connsiteY21" fmla="*/ 35707 h 105625"/>
                    <a:gd name="connsiteX22" fmla="*/ 62414 w 107511"/>
                    <a:gd name="connsiteY22" fmla="*/ 33837 h 105625"/>
                    <a:gd name="connsiteX23" fmla="*/ 57561 w 107511"/>
                    <a:gd name="connsiteY23" fmla="*/ 32809 h 105625"/>
                    <a:gd name="connsiteX24" fmla="*/ 57561 w 107511"/>
                    <a:gd name="connsiteY24" fmla="*/ 45148 h 105625"/>
                    <a:gd name="connsiteX25" fmla="*/ 60511 w 107511"/>
                    <a:gd name="connsiteY25" fmla="*/ 46083 h 105625"/>
                    <a:gd name="connsiteX26" fmla="*/ 69169 w 107511"/>
                    <a:gd name="connsiteY26" fmla="*/ 48887 h 105625"/>
                    <a:gd name="connsiteX27" fmla="*/ 75829 w 107511"/>
                    <a:gd name="connsiteY27" fmla="*/ 52626 h 105625"/>
                    <a:gd name="connsiteX28" fmla="*/ 79730 w 107511"/>
                    <a:gd name="connsiteY28" fmla="*/ 58328 h 105625"/>
                    <a:gd name="connsiteX29" fmla="*/ 81633 w 107511"/>
                    <a:gd name="connsiteY29" fmla="*/ 65899 h 105625"/>
                    <a:gd name="connsiteX30" fmla="*/ 79730 w 107511"/>
                    <a:gd name="connsiteY30" fmla="*/ 74405 h 105625"/>
                    <a:gd name="connsiteX31" fmla="*/ 74877 w 107511"/>
                    <a:gd name="connsiteY31" fmla="*/ 80013 h 105625"/>
                    <a:gd name="connsiteX32" fmla="*/ 67171 w 107511"/>
                    <a:gd name="connsiteY32" fmla="*/ 83846 h 105625"/>
                    <a:gd name="connsiteX33" fmla="*/ 58608 w 107511"/>
                    <a:gd name="connsiteY33" fmla="*/ 84781 h 105625"/>
                    <a:gd name="connsiteX34" fmla="*/ 58608 w 107511"/>
                    <a:gd name="connsiteY34" fmla="*/ 95156 h 105625"/>
                    <a:gd name="connsiteX35" fmla="*/ 52329 w 107511"/>
                    <a:gd name="connsiteY35" fmla="*/ 95156 h 105625"/>
                    <a:gd name="connsiteX36" fmla="*/ 52329 w 107511"/>
                    <a:gd name="connsiteY36" fmla="*/ 85248 h 105625"/>
                    <a:gd name="connsiteX37" fmla="*/ 39865 w 107511"/>
                    <a:gd name="connsiteY37" fmla="*/ 82350 h 105625"/>
                    <a:gd name="connsiteX38" fmla="*/ 28353 w 107511"/>
                    <a:gd name="connsiteY38" fmla="*/ 76742 h 105625"/>
                    <a:gd name="connsiteX39" fmla="*/ 35013 w 107511"/>
                    <a:gd name="connsiteY39" fmla="*/ 63469 h 105625"/>
                    <a:gd name="connsiteX40" fmla="*/ 36915 w 107511"/>
                    <a:gd name="connsiteY40" fmla="*/ 65432 h 105625"/>
                    <a:gd name="connsiteX41" fmla="*/ 40816 w 107511"/>
                    <a:gd name="connsiteY41" fmla="*/ 67301 h 105625"/>
                    <a:gd name="connsiteX42" fmla="*/ 46525 w 107511"/>
                    <a:gd name="connsiteY42" fmla="*/ 69171 h 105625"/>
                    <a:gd name="connsiteX43" fmla="*/ 53280 w 107511"/>
                    <a:gd name="connsiteY43" fmla="*/ 71040 h 105625"/>
                    <a:gd name="connsiteX44" fmla="*/ 53280 w 107511"/>
                    <a:gd name="connsiteY44" fmla="*/ 59449 h 105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07511" h="105625">
                      <a:moveTo>
                        <a:pt x="0" y="52813"/>
                      </a:moveTo>
                      <a:cubicBezTo>
                        <a:pt x="0" y="81980"/>
                        <a:pt x="24067" y="105625"/>
                        <a:pt x="53756" y="105625"/>
                      </a:cubicBezTo>
                      <a:cubicBezTo>
                        <a:pt x="83444" y="105625"/>
                        <a:pt x="107511" y="81980"/>
                        <a:pt x="107511" y="52813"/>
                      </a:cubicBezTo>
                      <a:cubicBezTo>
                        <a:pt x="107511" y="23645"/>
                        <a:pt x="83444" y="0"/>
                        <a:pt x="53756" y="0"/>
                      </a:cubicBezTo>
                      <a:cubicBezTo>
                        <a:pt x="24067" y="0"/>
                        <a:pt x="0" y="23645"/>
                        <a:pt x="0" y="52813"/>
                      </a:cubicBezTo>
                      <a:close/>
                      <a:moveTo>
                        <a:pt x="47001" y="57580"/>
                      </a:moveTo>
                      <a:cubicBezTo>
                        <a:pt x="44407" y="56801"/>
                        <a:pt x="41865" y="55864"/>
                        <a:pt x="39389" y="54776"/>
                      </a:cubicBezTo>
                      <a:cubicBezTo>
                        <a:pt x="37248" y="53830"/>
                        <a:pt x="35285" y="52534"/>
                        <a:pt x="33585" y="50943"/>
                      </a:cubicBezTo>
                      <a:cubicBezTo>
                        <a:pt x="31803" y="50050"/>
                        <a:pt x="30695" y="48235"/>
                        <a:pt x="30731" y="46269"/>
                      </a:cubicBezTo>
                      <a:cubicBezTo>
                        <a:pt x="29883" y="44163"/>
                        <a:pt x="29557" y="41888"/>
                        <a:pt x="29780" y="39633"/>
                      </a:cubicBezTo>
                      <a:cubicBezTo>
                        <a:pt x="29959" y="36717"/>
                        <a:pt x="30601" y="33847"/>
                        <a:pt x="31683" y="31127"/>
                      </a:cubicBezTo>
                      <a:cubicBezTo>
                        <a:pt x="32703" y="28598"/>
                        <a:pt x="34336" y="26352"/>
                        <a:pt x="36440" y="24584"/>
                      </a:cubicBezTo>
                      <a:cubicBezTo>
                        <a:pt x="38212" y="22812"/>
                        <a:pt x="40402" y="21496"/>
                        <a:pt x="42814" y="20751"/>
                      </a:cubicBezTo>
                      <a:cubicBezTo>
                        <a:pt x="45584" y="19689"/>
                        <a:pt x="48505" y="19058"/>
                        <a:pt x="51472" y="18882"/>
                      </a:cubicBezTo>
                      <a:lnTo>
                        <a:pt x="51472" y="9534"/>
                      </a:lnTo>
                      <a:lnTo>
                        <a:pt x="58227" y="9534"/>
                      </a:lnTo>
                      <a:lnTo>
                        <a:pt x="58227" y="18882"/>
                      </a:lnTo>
                      <a:cubicBezTo>
                        <a:pt x="62234" y="18932"/>
                        <a:pt x="66174" y="19891"/>
                        <a:pt x="69740" y="21686"/>
                      </a:cubicBezTo>
                      <a:cubicBezTo>
                        <a:pt x="73164" y="22731"/>
                        <a:pt x="76382" y="24343"/>
                        <a:pt x="79254" y="26453"/>
                      </a:cubicBezTo>
                      <a:lnTo>
                        <a:pt x="72975" y="38511"/>
                      </a:lnTo>
                      <a:cubicBezTo>
                        <a:pt x="72461" y="38004"/>
                        <a:pt x="71793" y="37675"/>
                        <a:pt x="71072" y="37576"/>
                      </a:cubicBezTo>
                      <a:cubicBezTo>
                        <a:pt x="70120" y="36642"/>
                        <a:pt x="69169" y="36642"/>
                        <a:pt x="67171" y="35707"/>
                      </a:cubicBezTo>
                      <a:cubicBezTo>
                        <a:pt x="65173" y="34772"/>
                        <a:pt x="64317" y="34772"/>
                        <a:pt x="62414" y="33837"/>
                      </a:cubicBezTo>
                      <a:cubicBezTo>
                        <a:pt x="60917" y="33079"/>
                        <a:pt x="59243" y="32724"/>
                        <a:pt x="57561" y="32809"/>
                      </a:cubicBezTo>
                      <a:lnTo>
                        <a:pt x="57561" y="45148"/>
                      </a:lnTo>
                      <a:lnTo>
                        <a:pt x="60511" y="46083"/>
                      </a:lnTo>
                      <a:lnTo>
                        <a:pt x="69169" y="48887"/>
                      </a:lnTo>
                      <a:cubicBezTo>
                        <a:pt x="71676" y="49558"/>
                        <a:pt x="73968" y="50845"/>
                        <a:pt x="75829" y="52626"/>
                      </a:cubicBezTo>
                      <a:cubicBezTo>
                        <a:pt x="77428" y="54312"/>
                        <a:pt x="78745" y="56236"/>
                        <a:pt x="79730" y="58328"/>
                      </a:cubicBezTo>
                      <a:cubicBezTo>
                        <a:pt x="80930" y="60681"/>
                        <a:pt x="81580" y="63267"/>
                        <a:pt x="81633" y="65899"/>
                      </a:cubicBezTo>
                      <a:cubicBezTo>
                        <a:pt x="81661" y="68839"/>
                        <a:pt x="81011" y="71748"/>
                        <a:pt x="79730" y="74405"/>
                      </a:cubicBezTo>
                      <a:cubicBezTo>
                        <a:pt x="78961" y="76848"/>
                        <a:pt x="77208" y="78875"/>
                        <a:pt x="74877" y="80013"/>
                      </a:cubicBezTo>
                      <a:cubicBezTo>
                        <a:pt x="72619" y="81820"/>
                        <a:pt x="69990" y="83127"/>
                        <a:pt x="67171" y="83846"/>
                      </a:cubicBezTo>
                      <a:cubicBezTo>
                        <a:pt x="64388" y="84617"/>
                        <a:pt x="61495" y="84933"/>
                        <a:pt x="58608" y="84781"/>
                      </a:cubicBezTo>
                      <a:lnTo>
                        <a:pt x="58608" y="95156"/>
                      </a:lnTo>
                      <a:lnTo>
                        <a:pt x="52329" y="95156"/>
                      </a:lnTo>
                      <a:lnTo>
                        <a:pt x="52329" y="85248"/>
                      </a:lnTo>
                      <a:cubicBezTo>
                        <a:pt x="48004" y="85222"/>
                        <a:pt x="43742" y="84231"/>
                        <a:pt x="39865" y="82350"/>
                      </a:cubicBezTo>
                      <a:cubicBezTo>
                        <a:pt x="35679" y="81271"/>
                        <a:pt x="31761" y="79362"/>
                        <a:pt x="28353" y="76742"/>
                      </a:cubicBezTo>
                      <a:lnTo>
                        <a:pt x="35013" y="63469"/>
                      </a:lnTo>
                      <a:lnTo>
                        <a:pt x="36915" y="65432"/>
                      </a:lnTo>
                      <a:cubicBezTo>
                        <a:pt x="38010" y="66405"/>
                        <a:pt x="39362" y="67053"/>
                        <a:pt x="40816" y="67301"/>
                      </a:cubicBezTo>
                      <a:cubicBezTo>
                        <a:pt x="42552" y="68338"/>
                        <a:pt x="44503" y="68977"/>
                        <a:pt x="46525" y="69171"/>
                      </a:cubicBezTo>
                      <a:cubicBezTo>
                        <a:pt x="48858" y="69462"/>
                        <a:pt x="51135" y="70092"/>
                        <a:pt x="53280" y="71040"/>
                      </a:cubicBezTo>
                      <a:lnTo>
                        <a:pt x="53280" y="59449"/>
                      </a:lnTo>
                      <a:close/>
                    </a:path>
                  </a:pathLst>
                </a:custGeom>
                <a:grpFill/>
                <a:ln w="93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57" name="Полилиния 56">
                  <a:extLst>
                    <a:ext uri="{FF2B5EF4-FFF2-40B4-BE49-F238E27FC236}">
                      <a16:creationId xmlns:a16="http://schemas.microsoft.com/office/drawing/2014/main" id="{83AB925F-9B36-4344-A965-BC87DC54091A}"/>
                    </a:ext>
                  </a:extLst>
                </p:cNvPr>
                <p:cNvSpPr/>
                <p:nvPr/>
              </p:nvSpPr>
              <p:spPr>
                <a:xfrm>
                  <a:off x="7923270" y="7008984"/>
                  <a:ext cx="36000" cy="36000"/>
                </a:xfrm>
                <a:custGeom>
                  <a:avLst/>
                  <a:gdLst>
                    <a:gd name="connsiteX0" fmla="*/ 11468 w 23931"/>
                    <a:gd name="connsiteY0" fmla="*/ 0 h 24583"/>
                    <a:gd name="connsiteX1" fmla="*/ 48 w 23931"/>
                    <a:gd name="connsiteY1" fmla="*/ 13365 h 24583"/>
                    <a:gd name="connsiteX2" fmla="*/ 11468 w 23931"/>
                    <a:gd name="connsiteY2" fmla="*/ 24584 h 24583"/>
                    <a:gd name="connsiteX3" fmla="*/ 23931 w 23931"/>
                    <a:gd name="connsiteY3" fmla="*/ 12245 h 24583"/>
                    <a:gd name="connsiteX4" fmla="*/ 11468 w 23931"/>
                    <a:gd name="connsiteY4" fmla="*/ 0 h 24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931" h="24583">
                      <a:moveTo>
                        <a:pt x="11468" y="0"/>
                      </a:moveTo>
                      <a:cubicBezTo>
                        <a:pt x="4558" y="593"/>
                        <a:pt x="-555" y="6576"/>
                        <a:pt x="48" y="13365"/>
                      </a:cubicBezTo>
                      <a:cubicBezTo>
                        <a:pt x="578" y="19332"/>
                        <a:pt x="5394" y="24063"/>
                        <a:pt x="11468" y="24584"/>
                      </a:cubicBezTo>
                      <a:cubicBezTo>
                        <a:pt x="18324" y="24433"/>
                        <a:pt x="23831" y="18982"/>
                        <a:pt x="23931" y="12245"/>
                      </a:cubicBezTo>
                      <a:cubicBezTo>
                        <a:pt x="23472" y="5678"/>
                        <a:pt x="18152" y="451"/>
                        <a:pt x="11468" y="0"/>
                      </a:cubicBezTo>
                      <a:close/>
                    </a:path>
                  </a:pathLst>
                </a:custGeom>
                <a:grpFill/>
                <a:ln w="93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58" name="Полилиния 57">
                  <a:extLst>
                    <a:ext uri="{FF2B5EF4-FFF2-40B4-BE49-F238E27FC236}">
                      <a16:creationId xmlns:a16="http://schemas.microsoft.com/office/drawing/2014/main" id="{03822CEF-5A68-FE4B-A264-5F0E857BE65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425484" y="7146765"/>
                  <a:ext cx="71220" cy="72000"/>
                </a:xfrm>
                <a:custGeom>
                  <a:avLst/>
                  <a:gdLst>
                    <a:gd name="connsiteX0" fmla="*/ 12464 w 24927"/>
                    <a:gd name="connsiteY0" fmla="*/ 0 h 24490"/>
                    <a:gd name="connsiteX1" fmla="*/ 0 w 24927"/>
                    <a:gd name="connsiteY1" fmla="*/ 12245 h 24490"/>
                    <a:gd name="connsiteX2" fmla="*/ 12464 w 24927"/>
                    <a:gd name="connsiteY2" fmla="*/ 24490 h 24490"/>
                    <a:gd name="connsiteX3" fmla="*/ 24927 w 24927"/>
                    <a:gd name="connsiteY3" fmla="*/ 12245 h 24490"/>
                    <a:gd name="connsiteX4" fmla="*/ 12464 w 24927"/>
                    <a:gd name="connsiteY4" fmla="*/ 0 h 244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927" h="24490">
                      <a:moveTo>
                        <a:pt x="12464" y="0"/>
                      </a:moveTo>
                      <a:cubicBezTo>
                        <a:pt x="5580" y="0"/>
                        <a:pt x="0" y="5482"/>
                        <a:pt x="0" y="12245"/>
                      </a:cubicBezTo>
                      <a:cubicBezTo>
                        <a:pt x="0" y="19008"/>
                        <a:pt x="5580" y="24490"/>
                        <a:pt x="12464" y="24490"/>
                      </a:cubicBezTo>
                      <a:cubicBezTo>
                        <a:pt x="19347" y="24490"/>
                        <a:pt x="24927" y="19008"/>
                        <a:pt x="24927" y="12245"/>
                      </a:cubicBezTo>
                      <a:cubicBezTo>
                        <a:pt x="24825" y="5524"/>
                        <a:pt x="19305" y="100"/>
                        <a:pt x="12464" y="0"/>
                      </a:cubicBezTo>
                      <a:close/>
                    </a:path>
                  </a:pathLst>
                </a:custGeom>
                <a:grpFill/>
                <a:ln w="93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59" name="Полилиния 58">
                  <a:extLst>
                    <a:ext uri="{FF2B5EF4-FFF2-40B4-BE49-F238E27FC236}">
                      <a16:creationId xmlns:a16="http://schemas.microsoft.com/office/drawing/2014/main" id="{D64484ED-4260-A844-A5E8-EFD211AF7DE0}"/>
                    </a:ext>
                  </a:extLst>
                </p:cNvPr>
                <p:cNvSpPr/>
                <p:nvPr/>
              </p:nvSpPr>
              <p:spPr>
                <a:xfrm>
                  <a:off x="8042345" y="6654906"/>
                  <a:ext cx="348603" cy="472042"/>
                </a:xfrm>
                <a:custGeom>
                  <a:avLst/>
                  <a:gdLst>
                    <a:gd name="connsiteX0" fmla="*/ 40760 w 348603"/>
                    <a:gd name="connsiteY0" fmla="*/ 413528 h 472042"/>
                    <a:gd name="connsiteX1" fmla="*/ 35746 w 348603"/>
                    <a:gd name="connsiteY1" fmla="*/ 419911 h 472042"/>
                    <a:gd name="connsiteX2" fmla="*/ 42243 w 348603"/>
                    <a:gd name="connsiteY2" fmla="*/ 424838 h 472042"/>
                    <a:gd name="connsiteX3" fmla="*/ 270015 w 348603"/>
                    <a:gd name="connsiteY3" fmla="*/ 424838 h 472042"/>
                    <a:gd name="connsiteX4" fmla="*/ 276390 w 348603"/>
                    <a:gd name="connsiteY4" fmla="*/ 419229 h 472042"/>
                    <a:gd name="connsiteX5" fmla="*/ 270586 w 348603"/>
                    <a:gd name="connsiteY5" fmla="*/ 413528 h 472042"/>
                    <a:gd name="connsiteX6" fmla="*/ 42243 w 348603"/>
                    <a:gd name="connsiteY6" fmla="*/ 413528 h 472042"/>
                    <a:gd name="connsiteX7" fmla="*/ 40760 w 348603"/>
                    <a:gd name="connsiteY7" fmla="*/ 413528 h 472042"/>
                    <a:gd name="connsiteX8" fmla="*/ 42243 w 348603"/>
                    <a:gd name="connsiteY8" fmla="*/ 378662 h 472042"/>
                    <a:gd name="connsiteX9" fmla="*/ 36440 w 348603"/>
                    <a:gd name="connsiteY9" fmla="*/ 384270 h 472042"/>
                    <a:gd name="connsiteX10" fmla="*/ 42243 w 348603"/>
                    <a:gd name="connsiteY10" fmla="*/ 389972 h 472042"/>
                    <a:gd name="connsiteX11" fmla="*/ 270015 w 348603"/>
                    <a:gd name="connsiteY11" fmla="*/ 389972 h 472042"/>
                    <a:gd name="connsiteX12" fmla="*/ 276390 w 348603"/>
                    <a:gd name="connsiteY12" fmla="*/ 384270 h 472042"/>
                    <a:gd name="connsiteX13" fmla="*/ 270586 w 348603"/>
                    <a:gd name="connsiteY13" fmla="*/ 378662 h 472042"/>
                    <a:gd name="connsiteX14" fmla="*/ 40760 w 348603"/>
                    <a:gd name="connsiteY14" fmla="*/ 342768 h 472042"/>
                    <a:gd name="connsiteX15" fmla="*/ 35746 w 348603"/>
                    <a:gd name="connsiteY15" fmla="*/ 349152 h 472042"/>
                    <a:gd name="connsiteX16" fmla="*/ 42243 w 348603"/>
                    <a:gd name="connsiteY16" fmla="*/ 354078 h 472042"/>
                    <a:gd name="connsiteX17" fmla="*/ 270015 w 348603"/>
                    <a:gd name="connsiteY17" fmla="*/ 354078 h 472042"/>
                    <a:gd name="connsiteX18" fmla="*/ 276390 w 348603"/>
                    <a:gd name="connsiteY18" fmla="*/ 348470 h 472042"/>
                    <a:gd name="connsiteX19" fmla="*/ 270586 w 348603"/>
                    <a:gd name="connsiteY19" fmla="*/ 342768 h 472042"/>
                    <a:gd name="connsiteX20" fmla="*/ 42243 w 348603"/>
                    <a:gd name="connsiteY20" fmla="*/ 342768 h 472042"/>
                    <a:gd name="connsiteX21" fmla="*/ 40760 w 348603"/>
                    <a:gd name="connsiteY21" fmla="*/ 342768 h 472042"/>
                    <a:gd name="connsiteX22" fmla="*/ 42243 w 348603"/>
                    <a:gd name="connsiteY22" fmla="*/ 307902 h 472042"/>
                    <a:gd name="connsiteX23" fmla="*/ 36440 w 348603"/>
                    <a:gd name="connsiteY23" fmla="*/ 313511 h 472042"/>
                    <a:gd name="connsiteX24" fmla="*/ 42243 w 348603"/>
                    <a:gd name="connsiteY24" fmla="*/ 319213 h 472042"/>
                    <a:gd name="connsiteX25" fmla="*/ 270015 w 348603"/>
                    <a:gd name="connsiteY25" fmla="*/ 319213 h 472042"/>
                    <a:gd name="connsiteX26" fmla="*/ 276390 w 348603"/>
                    <a:gd name="connsiteY26" fmla="*/ 313511 h 472042"/>
                    <a:gd name="connsiteX27" fmla="*/ 270586 w 348603"/>
                    <a:gd name="connsiteY27" fmla="*/ 307902 h 472042"/>
                    <a:gd name="connsiteX28" fmla="*/ 41657 w 348603"/>
                    <a:gd name="connsiteY28" fmla="*/ 272008 h 472042"/>
                    <a:gd name="connsiteX29" fmla="*/ 36440 w 348603"/>
                    <a:gd name="connsiteY29" fmla="*/ 277710 h 472042"/>
                    <a:gd name="connsiteX30" fmla="*/ 42243 w 348603"/>
                    <a:gd name="connsiteY30" fmla="*/ 283319 h 472042"/>
                    <a:gd name="connsiteX31" fmla="*/ 126730 w 348603"/>
                    <a:gd name="connsiteY31" fmla="*/ 283319 h 472042"/>
                    <a:gd name="connsiteX32" fmla="*/ 128213 w 348603"/>
                    <a:gd name="connsiteY32" fmla="*/ 283319 h 472042"/>
                    <a:gd name="connsiteX33" fmla="*/ 133228 w 348603"/>
                    <a:gd name="connsiteY33" fmla="*/ 276935 h 472042"/>
                    <a:gd name="connsiteX34" fmla="*/ 126730 w 348603"/>
                    <a:gd name="connsiteY34" fmla="*/ 272008 h 472042"/>
                    <a:gd name="connsiteX35" fmla="*/ 42243 w 348603"/>
                    <a:gd name="connsiteY35" fmla="*/ 272008 h 472042"/>
                    <a:gd name="connsiteX36" fmla="*/ 41657 w 348603"/>
                    <a:gd name="connsiteY36" fmla="*/ 272008 h 472042"/>
                    <a:gd name="connsiteX37" fmla="*/ 161267 w 348603"/>
                    <a:gd name="connsiteY37" fmla="*/ 265372 h 472042"/>
                    <a:gd name="connsiteX38" fmla="*/ 148708 w 348603"/>
                    <a:gd name="connsiteY38" fmla="*/ 277710 h 472042"/>
                    <a:gd name="connsiteX39" fmla="*/ 161267 w 348603"/>
                    <a:gd name="connsiteY39" fmla="*/ 290049 h 472042"/>
                    <a:gd name="connsiteX40" fmla="*/ 173826 w 348603"/>
                    <a:gd name="connsiteY40" fmla="*/ 277710 h 472042"/>
                    <a:gd name="connsiteX41" fmla="*/ 161267 w 348603"/>
                    <a:gd name="connsiteY41" fmla="*/ 265372 h 472042"/>
                    <a:gd name="connsiteX42" fmla="*/ 41856 w 348603"/>
                    <a:gd name="connsiteY42" fmla="*/ 236115 h 472042"/>
                    <a:gd name="connsiteX43" fmla="*/ 36440 w 348603"/>
                    <a:gd name="connsiteY43" fmla="*/ 241816 h 472042"/>
                    <a:gd name="connsiteX44" fmla="*/ 42243 w 348603"/>
                    <a:gd name="connsiteY44" fmla="*/ 247518 h 472042"/>
                    <a:gd name="connsiteX45" fmla="*/ 126730 w 348603"/>
                    <a:gd name="connsiteY45" fmla="*/ 247518 h 472042"/>
                    <a:gd name="connsiteX46" fmla="*/ 132534 w 348603"/>
                    <a:gd name="connsiteY46" fmla="*/ 241816 h 472042"/>
                    <a:gd name="connsiteX47" fmla="*/ 126730 w 348603"/>
                    <a:gd name="connsiteY47" fmla="*/ 236115 h 472042"/>
                    <a:gd name="connsiteX48" fmla="*/ 42243 w 348603"/>
                    <a:gd name="connsiteY48" fmla="*/ 236115 h 472042"/>
                    <a:gd name="connsiteX49" fmla="*/ 41856 w 348603"/>
                    <a:gd name="connsiteY49" fmla="*/ 236115 h 472042"/>
                    <a:gd name="connsiteX50" fmla="*/ 138625 w 348603"/>
                    <a:gd name="connsiteY50" fmla="*/ 77353 h 472042"/>
                    <a:gd name="connsiteX51" fmla="*/ 185121 w 348603"/>
                    <a:gd name="connsiteY51" fmla="*/ 123849 h 472042"/>
                    <a:gd name="connsiteX52" fmla="*/ 138625 w 348603"/>
                    <a:gd name="connsiteY52" fmla="*/ 170345 h 472042"/>
                    <a:gd name="connsiteX53" fmla="*/ 92129 w 348603"/>
                    <a:gd name="connsiteY53" fmla="*/ 123849 h 472042"/>
                    <a:gd name="connsiteX54" fmla="*/ 138625 w 348603"/>
                    <a:gd name="connsiteY54" fmla="*/ 77353 h 472042"/>
                    <a:gd name="connsiteX55" fmla="*/ 77732 w 348603"/>
                    <a:gd name="connsiteY55" fmla="*/ 59730 h 472042"/>
                    <a:gd name="connsiteX56" fmla="*/ 72717 w 348603"/>
                    <a:gd name="connsiteY56" fmla="*/ 64656 h 472042"/>
                    <a:gd name="connsiteX57" fmla="*/ 77732 w 348603"/>
                    <a:gd name="connsiteY57" fmla="*/ 71040 h 472042"/>
                    <a:gd name="connsiteX58" fmla="*/ 99805 w 348603"/>
                    <a:gd name="connsiteY58" fmla="*/ 71040 h 472042"/>
                    <a:gd name="connsiteX59" fmla="*/ 72023 w 348603"/>
                    <a:gd name="connsiteY59" fmla="*/ 123853 h 472042"/>
                    <a:gd name="connsiteX60" fmla="*/ 137291 w 348603"/>
                    <a:gd name="connsiteY60" fmla="*/ 188069 h 472042"/>
                    <a:gd name="connsiteX61" fmla="*/ 196946 w 348603"/>
                    <a:gd name="connsiteY61" fmla="*/ 188069 h 472042"/>
                    <a:gd name="connsiteX62" fmla="*/ 202654 w 348603"/>
                    <a:gd name="connsiteY62" fmla="*/ 182367 h 472042"/>
                    <a:gd name="connsiteX63" fmla="*/ 196946 w 348603"/>
                    <a:gd name="connsiteY63" fmla="*/ 176759 h 472042"/>
                    <a:gd name="connsiteX64" fmla="*/ 174873 w 348603"/>
                    <a:gd name="connsiteY64" fmla="*/ 176759 h 472042"/>
                    <a:gd name="connsiteX65" fmla="*/ 202559 w 348603"/>
                    <a:gd name="connsiteY65" fmla="*/ 123853 h 472042"/>
                    <a:gd name="connsiteX66" fmla="*/ 137291 w 348603"/>
                    <a:gd name="connsiteY66" fmla="*/ 59730 h 472042"/>
                    <a:gd name="connsiteX67" fmla="*/ 0 w 348603"/>
                    <a:gd name="connsiteY67" fmla="*/ 0 h 472042"/>
                    <a:gd name="connsiteX68" fmla="*/ 276580 w 348603"/>
                    <a:gd name="connsiteY68" fmla="*/ 0 h 472042"/>
                    <a:gd name="connsiteX69" fmla="*/ 276580 w 348603"/>
                    <a:gd name="connsiteY69" fmla="*/ 65432 h 472042"/>
                    <a:gd name="connsiteX70" fmla="*/ 276578 w 348603"/>
                    <a:gd name="connsiteY70" fmla="*/ 65529 h 472042"/>
                    <a:gd name="connsiteX71" fmla="*/ 282003 w 348603"/>
                    <a:gd name="connsiteY71" fmla="*/ 71040 h 472042"/>
                    <a:gd name="connsiteX72" fmla="*/ 348603 w 348603"/>
                    <a:gd name="connsiteY72" fmla="*/ 71040 h 472042"/>
                    <a:gd name="connsiteX73" fmla="*/ 348603 w 348603"/>
                    <a:gd name="connsiteY73" fmla="*/ 472042 h 472042"/>
                    <a:gd name="connsiteX74" fmla="*/ 0 w 348603"/>
                    <a:gd name="connsiteY74" fmla="*/ 472042 h 472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</a:cxnLst>
                  <a:rect l="l" t="t" r="r" b="b"/>
                  <a:pathLst>
                    <a:path w="348603" h="472042">
                      <a:moveTo>
                        <a:pt x="40760" y="413528"/>
                      </a:moveTo>
                      <a:cubicBezTo>
                        <a:pt x="37581" y="413930"/>
                        <a:pt x="35336" y="416788"/>
                        <a:pt x="35746" y="419911"/>
                      </a:cubicBezTo>
                      <a:cubicBezTo>
                        <a:pt x="36155" y="423035"/>
                        <a:pt x="39064" y="425240"/>
                        <a:pt x="42243" y="424838"/>
                      </a:cubicBezTo>
                      <a:lnTo>
                        <a:pt x="270015" y="424838"/>
                      </a:lnTo>
                      <a:cubicBezTo>
                        <a:pt x="273275" y="424813"/>
                        <a:pt x="276007" y="422410"/>
                        <a:pt x="276390" y="419229"/>
                      </a:cubicBezTo>
                      <a:cubicBezTo>
                        <a:pt x="276162" y="416178"/>
                        <a:pt x="273692" y="413751"/>
                        <a:pt x="270586" y="413528"/>
                      </a:cubicBezTo>
                      <a:lnTo>
                        <a:pt x="42243" y="413528"/>
                      </a:lnTo>
                      <a:cubicBezTo>
                        <a:pt x="41751" y="413465"/>
                        <a:pt x="41253" y="413465"/>
                        <a:pt x="40760" y="413528"/>
                      </a:cubicBezTo>
                      <a:close/>
                      <a:moveTo>
                        <a:pt x="42243" y="378662"/>
                      </a:moveTo>
                      <a:cubicBezTo>
                        <a:pt x="39153" y="378841"/>
                        <a:pt x="36673" y="381237"/>
                        <a:pt x="36440" y="384270"/>
                      </a:cubicBezTo>
                      <a:cubicBezTo>
                        <a:pt x="36667" y="387322"/>
                        <a:pt x="39137" y="389749"/>
                        <a:pt x="42243" y="389972"/>
                      </a:cubicBezTo>
                      <a:lnTo>
                        <a:pt x="270015" y="389972"/>
                      </a:lnTo>
                      <a:cubicBezTo>
                        <a:pt x="273291" y="389901"/>
                        <a:pt x="276011" y="387467"/>
                        <a:pt x="276390" y="384270"/>
                      </a:cubicBezTo>
                      <a:cubicBezTo>
                        <a:pt x="276157" y="381237"/>
                        <a:pt x="273677" y="378840"/>
                        <a:pt x="270586" y="378662"/>
                      </a:cubicBezTo>
                      <a:close/>
                      <a:moveTo>
                        <a:pt x="40760" y="342768"/>
                      </a:moveTo>
                      <a:cubicBezTo>
                        <a:pt x="37581" y="343170"/>
                        <a:pt x="35336" y="346028"/>
                        <a:pt x="35746" y="349152"/>
                      </a:cubicBezTo>
                      <a:cubicBezTo>
                        <a:pt x="36155" y="352275"/>
                        <a:pt x="39064" y="354481"/>
                        <a:pt x="42243" y="354078"/>
                      </a:cubicBezTo>
                      <a:lnTo>
                        <a:pt x="270015" y="354078"/>
                      </a:lnTo>
                      <a:cubicBezTo>
                        <a:pt x="273275" y="354053"/>
                        <a:pt x="276007" y="351650"/>
                        <a:pt x="276390" y="348470"/>
                      </a:cubicBezTo>
                      <a:cubicBezTo>
                        <a:pt x="276162" y="345418"/>
                        <a:pt x="273692" y="342992"/>
                        <a:pt x="270586" y="342768"/>
                      </a:cubicBezTo>
                      <a:lnTo>
                        <a:pt x="42243" y="342768"/>
                      </a:lnTo>
                      <a:cubicBezTo>
                        <a:pt x="41751" y="342706"/>
                        <a:pt x="41253" y="342706"/>
                        <a:pt x="40760" y="342768"/>
                      </a:cubicBezTo>
                      <a:close/>
                      <a:moveTo>
                        <a:pt x="42243" y="307902"/>
                      </a:moveTo>
                      <a:cubicBezTo>
                        <a:pt x="39153" y="308081"/>
                        <a:pt x="36673" y="310478"/>
                        <a:pt x="36440" y="313511"/>
                      </a:cubicBezTo>
                      <a:cubicBezTo>
                        <a:pt x="36667" y="316562"/>
                        <a:pt x="39137" y="318989"/>
                        <a:pt x="42243" y="319213"/>
                      </a:cubicBezTo>
                      <a:lnTo>
                        <a:pt x="270015" y="319213"/>
                      </a:lnTo>
                      <a:cubicBezTo>
                        <a:pt x="273291" y="319141"/>
                        <a:pt x="276011" y="316708"/>
                        <a:pt x="276390" y="313511"/>
                      </a:cubicBezTo>
                      <a:cubicBezTo>
                        <a:pt x="276157" y="310478"/>
                        <a:pt x="273677" y="308081"/>
                        <a:pt x="270586" y="307902"/>
                      </a:cubicBezTo>
                      <a:close/>
                      <a:moveTo>
                        <a:pt x="41657" y="272008"/>
                      </a:moveTo>
                      <a:cubicBezTo>
                        <a:pt x="38614" y="272168"/>
                        <a:pt x="36278" y="274720"/>
                        <a:pt x="36440" y="277710"/>
                      </a:cubicBezTo>
                      <a:cubicBezTo>
                        <a:pt x="36673" y="280744"/>
                        <a:pt x="39153" y="283140"/>
                        <a:pt x="42243" y="283319"/>
                      </a:cubicBezTo>
                      <a:lnTo>
                        <a:pt x="126730" y="283319"/>
                      </a:lnTo>
                      <a:cubicBezTo>
                        <a:pt x="127223" y="283381"/>
                        <a:pt x="127721" y="283381"/>
                        <a:pt x="128213" y="283319"/>
                      </a:cubicBezTo>
                      <a:cubicBezTo>
                        <a:pt x="131392" y="282916"/>
                        <a:pt x="133638" y="280058"/>
                        <a:pt x="133228" y="276935"/>
                      </a:cubicBezTo>
                      <a:cubicBezTo>
                        <a:pt x="132818" y="273812"/>
                        <a:pt x="129909" y="271606"/>
                        <a:pt x="126730" y="272008"/>
                      </a:cubicBezTo>
                      <a:lnTo>
                        <a:pt x="42243" y="272008"/>
                      </a:lnTo>
                      <a:cubicBezTo>
                        <a:pt x="42048" y="271998"/>
                        <a:pt x="41852" y="271998"/>
                        <a:pt x="41657" y="272008"/>
                      </a:cubicBezTo>
                      <a:close/>
                      <a:moveTo>
                        <a:pt x="161267" y="265372"/>
                      </a:moveTo>
                      <a:cubicBezTo>
                        <a:pt x="154331" y="265372"/>
                        <a:pt x="148708" y="270896"/>
                        <a:pt x="148708" y="277710"/>
                      </a:cubicBezTo>
                      <a:cubicBezTo>
                        <a:pt x="148708" y="284525"/>
                        <a:pt x="154331" y="290049"/>
                        <a:pt x="161267" y="290049"/>
                      </a:cubicBezTo>
                      <a:cubicBezTo>
                        <a:pt x="168203" y="290049"/>
                        <a:pt x="173826" y="284525"/>
                        <a:pt x="173826" y="277710"/>
                      </a:cubicBezTo>
                      <a:cubicBezTo>
                        <a:pt x="173724" y="270938"/>
                        <a:pt x="168160" y="265472"/>
                        <a:pt x="161267" y="265372"/>
                      </a:cubicBezTo>
                      <a:close/>
                      <a:moveTo>
                        <a:pt x="41856" y="236115"/>
                      </a:moveTo>
                      <a:cubicBezTo>
                        <a:pt x="38758" y="236220"/>
                        <a:pt x="36333" y="238772"/>
                        <a:pt x="36440" y="241816"/>
                      </a:cubicBezTo>
                      <a:cubicBezTo>
                        <a:pt x="36667" y="244868"/>
                        <a:pt x="39137" y="247295"/>
                        <a:pt x="42243" y="247518"/>
                      </a:cubicBezTo>
                      <a:lnTo>
                        <a:pt x="126730" y="247518"/>
                      </a:lnTo>
                      <a:cubicBezTo>
                        <a:pt x="129936" y="247518"/>
                        <a:pt x="132534" y="244966"/>
                        <a:pt x="132534" y="241816"/>
                      </a:cubicBezTo>
                      <a:cubicBezTo>
                        <a:pt x="132534" y="238667"/>
                        <a:pt x="129936" y="236115"/>
                        <a:pt x="126730" y="236115"/>
                      </a:cubicBezTo>
                      <a:lnTo>
                        <a:pt x="42243" y="236115"/>
                      </a:lnTo>
                      <a:cubicBezTo>
                        <a:pt x="42114" y="236110"/>
                        <a:pt x="41985" y="236110"/>
                        <a:pt x="41856" y="236115"/>
                      </a:cubicBezTo>
                      <a:close/>
                      <a:moveTo>
                        <a:pt x="138625" y="77353"/>
                      </a:moveTo>
                      <a:cubicBezTo>
                        <a:pt x="164304" y="77353"/>
                        <a:pt x="185121" y="98170"/>
                        <a:pt x="185121" y="123849"/>
                      </a:cubicBezTo>
                      <a:cubicBezTo>
                        <a:pt x="185121" y="149528"/>
                        <a:pt x="164304" y="170345"/>
                        <a:pt x="138625" y="170345"/>
                      </a:cubicBezTo>
                      <a:cubicBezTo>
                        <a:pt x="112946" y="170345"/>
                        <a:pt x="92129" y="149528"/>
                        <a:pt x="92129" y="123849"/>
                      </a:cubicBezTo>
                      <a:cubicBezTo>
                        <a:pt x="92129" y="98170"/>
                        <a:pt x="112946" y="77353"/>
                        <a:pt x="138625" y="77353"/>
                      </a:cubicBezTo>
                      <a:close/>
                      <a:moveTo>
                        <a:pt x="77732" y="59730"/>
                      </a:moveTo>
                      <a:cubicBezTo>
                        <a:pt x="75115" y="60061"/>
                        <a:pt x="73054" y="62085"/>
                        <a:pt x="72717" y="64656"/>
                      </a:cubicBezTo>
                      <a:cubicBezTo>
                        <a:pt x="72308" y="67780"/>
                        <a:pt x="74553" y="70638"/>
                        <a:pt x="77732" y="71040"/>
                      </a:cubicBezTo>
                      <a:lnTo>
                        <a:pt x="99805" y="71040"/>
                      </a:lnTo>
                      <a:cubicBezTo>
                        <a:pt x="82469" y="83256"/>
                        <a:pt x="72139" y="102893"/>
                        <a:pt x="72023" y="123853"/>
                      </a:cubicBezTo>
                      <a:cubicBezTo>
                        <a:pt x="72023" y="159282"/>
                        <a:pt x="101229" y="188017"/>
                        <a:pt x="137291" y="188069"/>
                      </a:cubicBezTo>
                      <a:lnTo>
                        <a:pt x="196946" y="188069"/>
                      </a:lnTo>
                      <a:cubicBezTo>
                        <a:pt x="200033" y="187840"/>
                        <a:pt x="202473" y="185404"/>
                        <a:pt x="202654" y="182367"/>
                      </a:cubicBezTo>
                      <a:cubicBezTo>
                        <a:pt x="202427" y="179367"/>
                        <a:pt x="199999" y="176982"/>
                        <a:pt x="196946" y="176759"/>
                      </a:cubicBezTo>
                      <a:lnTo>
                        <a:pt x="174873" y="176759"/>
                      </a:lnTo>
                      <a:cubicBezTo>
                        <a:pt x="192128" y="164442"/>
                        <a:pt x="202403" y="144806"/>
                        <a:pt x="202559" y="123853"/>
                      </a:cubicBezTo>
                      <a:cubicBezTo>
                        <a:pt x="202559" y="88439"/>
                        <a:pt x="173338" y="59730"/>
                        <a:pt x="137291" y="59730"/>
                      </a:cubicBezTo>
                      <a:close/>
                      <a:moveTo>
                        <a:pt x="0" y="0"/>
                      </a:moveTo>
                      <a:lnTo>
                        <a:pt x="276580" y="0"/>
                      </a:lnTo>
                      <a:lnTo>
                        <a:pt x="276580" y="65432"/>
                      </a:lnTo>
                      <a:cubicBezTo>
                        <a:pt x="276579" y="65464"/>
                        <a:pt x="276578" y="65497"/>
                        <a:pt x="276578" y="65529"/>
                      </a:cubicBezTo>
                      <a:cubicBezTo>
                        <a:pt x="276527" y="68523"/>
                        <a:pt x="278956" y="70990"/>
                        <a:pt x="282003" y="71040"/>
                      </a:cubicBezTo>
                      <a:lnTo>
                        <a:pt x="348603" y="71040"/>
                      </a:lnTo>
                      <a:lnTo>
                        <a:pt x="348603" y="472042"/>
                      </a:lnTo>
                      <a:lnTo>
                        <a:pt x="0" y="472042"/>
                      </a:lnTo>
                      <a:close/>
                    </a:path>
                  </a:pathLst>
                </a:custGeom>
                <a:grpFill/>
                <a:ln w="93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60" name="Полилиния 59">
                  <a:extLst>
                    <a:ext uri="{FF2B5EF4-FFF2-40B4-BE49-F238E27FC236}">
                      <a16:creationId xmlns:a16="http://schemas.microsoft.com/office/drawing/2014/main" id="{496DDD2D-ABDA-6C4D-8141-39D0E292C92A}"/>
                    </a:ext>
                  </a:extLst>
                </p:cNvPr>
                <p:cNvSpPr/>
                <p:nvPr/>
              </p:nvSpPr>
              <p:spPr>
                <a:xfrm>
                  <a:off x="8330437" y="6663693"/>
                  <a:ext cx="51852" cy="50943"/>
                </a:xfrm>
                <a:custGeom>
                  <a:avLst/>
                  <a:gdLst>
                    <a:gd name="connsiteX0" fmla="*/ 0 w 51852"/>
                    <a:gd name="connsiteY0" fmla="*/ 0 h 50943"/>
                    <a:gd name="connsiteX1" fmla="*/ 0 w 51852"/>
                    <a:gd name="connsiteY1" fmla="*/ 50943 h 50943"/>
                    <a:gd name="connsiteX2" fmla="*/ 51853 w 51852"/>
                    <a:gd name="connsiteY2" fmla="*/ 50943 h 50943"/>
                    <a:gd name="connsiteX3" fmla="*/ 0 w 51852"/>
                    <a:gd name="connsiteY3" fmla="*/ 0 h 509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52" h="50943">
                      <a:moveTo>
                        <a:pt x="0" y="0"/>
                      </a:moveTo>
                      <a:lnTo>
                        <a:pt x="0" y="50943"/>
                      </a:lnTo>
                      <a:lnTo>
                        <a:pt x="51853" y="5094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3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61" name="Полилиния 60">
                  <a:extLst>
                    <a:ext uri="{FF2B5EF4-FFF2-40B4-BE49-F238E27FC236}">
                      <a16:creationId xmlns:a16="http://schemas.microsoft.com/office/drawing/2014/main" id="{895B6567-AF93-FA47-A8B8-9403A428287E}"/>
                    </a:ext>
                  </a:extLst>
                </p:cNvPr>
                <p:cNvSpPr/>
                <p:nvPr/>
              </p:nvSpPr>
              <p:spPr>
                <a:xfrm>
                  <a:off x="7994298" y="6714636"/>
                  <a:ext cx="324627" cy="460451"/>
                </a:xfrm>
                <a:custGeom>
                  <a:avLst/>
                  <a:gdLst>
                    <a:gd name="connsiteX0" fmla="*/ 36535 w 324627"/>
                    <a:gd name="connsiteY0" fmla="*/ 418856 h 460451"/>
                    <a:gd name="connsiteX1" fmla="*/ 36535 w 324627"/>
                    <a:gd name="connsiteY1" fmla="*/ 0 h 460451"/>
                    <a:gd name="connsiteX2" fmla="*/ 0 w 324627"/>
                    <a:gd name="connsiteY2" fmla="*/ 0 h 460451"/>
                    <a:gd name="connsiteX3" fmla="*/ 0 w 324627"/>
                    <a:gd name="connsiteY3" fmla="*/ 460451 h 460451"/>
                    <a:gd name="connsiteX4" fmla="*/ 324627 w 324627"/>
                    <a:gd name="connsiteY4" fmla="*/ 460451 h 460451"/>
                    <a:gd name="connsiteX5" fmla="*/ 324627 w 324627"/>
                    <a:gd name="connsiteY5" fmla="*/ 424651 h 460451"/>
                    <a:gd name="connsiteX6" fmla="*/ 42148 w 324627"/>
                    <a:gd name="connsiteY6" fmla="*/ 424651 h 460451"/>
                    <a:gd name="connsiteX7" fmla="*/ 36523 w 324627"/>
                    <a:gd name="connsiteY7" fmla="*/ 419337 h 460451"/>
                    <a:gd name="connsiteX8" fmla="*/ 36535 w 324627"/>
                    <a:gd name="connsiteY8" fmla="*/ 418856 h 460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24627" h="460451">
                      <a:moveTo>
                        <a:pt x="36535" y="418856"/>
                      </a:moveTo>
                      <a:lnTo>
                        <a:pt x="36535" y="0"/>
                      </a:lnTo>
                      <a:lnTo>
                        <a:pt x="0" y="0"/>
                      </a:lnTo>
                      <a:lnTo>
                        <a:pt x="0" y="460451"/>
                      </a:lnTo>
                      <a:lnTo>
                        <a:pt x="324627" y="460451"/>
                      </a:lnTo>
                      <a:lnTo>
                        <a:pt x="324627" y="424651"/>
                      </a:lnTo>
                      <a:lnTo>
                        <a:pt x="42148" y="424651"/>
                      </a:lnTo>
                      <a:cubicBezTo>
                        <a:pt x="39101" y="424710"/>
                        <a:pt x="36583" y="422331"/>
                        <a:pt x="36523" y="419337"/>
                      </a:cubicBezTo>
                      <a:cubicBezTo>
                        <a:pt x="36519" y="419176"/>
                        <a:pt x="36524" y="419016"/>
                        <a:pt x="36535" y="418856"/>
                      </a:cubicBezTo>
                      <a:close/>
                    </a:path>
                  </a:pathLst>
                </a:custGeom>
                <a:grpFill/>
                <a:ln w="93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62" name="Полилиния 61">
                  <a:extLst>
                    <a:ext uri="{FF2B5EF4-FFF2-40B4-BE49-F238E27FC236}">
                      <a16:creationId xmlns:a16="http://schemas.microsoft.com/office/drawing/2014/main" id="{EBAD84A2-C479-8E41-8B4B-BA270C7C6E81}"/>
                    </a:ext>
                  </a:extLst>
                </p:cNvPr>
                <p:cNvSpPr/>
                <p:nvPr/>
              </p:nvSpPr>
              <p:spPr>
                <a:xfrm>
                  <a:off x="8413963" y="6643867"/>
                  <a:ext cx="36449" cy="35912"/>
                </a:xfrm>
                <a:custGeom>
                  <a:avLst/>
                  <a:gdLst>
                    <a:gd name="connsiteX0" fmla="*/ 36449 w 36449"/>
                    <a:gd name="connsiteY0" fmla="*/ 17956 h 35912"/>
                    <a:gd name="connsiteX1" fmla="*/ 18372 w 36449"/>
                    <a:gd name="connsiteY1" fmla="*/ 10 h 35912"/>
                    <a:gd name="connsiteX2" fmla="*/ 18277 w 36449"/>
                    <a:gd name="connsiteY2" fmla="*/ 10 h 35912"/>
                    <a:gd name="connsiteX3" fmla="*/ 10 w 36449"/>
                    <a:gd name="connsiteY3" fmla="*/ 16816 h 35912"/>
                    <a:gd name="connsiteX4" fmla="*/ 10 w 36449"/>
                    <a:gd name="connsiteY4" fmla="*/ 17956 h 35912"/>
                    <a:gd name="connsiteX5" fmla="*/ 17116 w 36449"/>
                    <a:gd name="connsiteY5" fmla="*/ 35903 h 35912"/>
                    <a:gd name="connsiteX6" fmla="*/ 18277 w 36449"/>
                    <a:gd name="connsiteY6" fmla="*/ 35903 h 35912"/>
                    <a:gd name="connsiteX7" fmla="*/ 36450 w 36449"/>
                    <a:gd name="connsiteY7" fmla="*/ 18050 h 35912"/>
                    <a:gd name="connsiteX8" fmla="*/ 36449 w 36449"/>
                    <a:gd name="connsiteY8" fmla="*/ 17956 h 35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6449" h="35912">
                      <a:moveTo>
                        <a:pt x="36449" y="17956"/>
                      </a:moveTo>
                      <a:cubicBezTo>
                        <a:pt x="36502" y="8096"/>
                        <a:pt x="28409" y="61"/>
                        <a:pt x="18372" y="10"/>
                      </a:cubicBezTo>
                      <a:cubicBezTo>
                        <a:pt x="18341" y="10"/>
                        <a:pt x="18309" y="10"/>
                        <a:pt x="18277" y="10"/>
                      </a:cubicBezTo>
                      <a:cubicBezTo>
                        <a:pt x="8509" y="-305"/>
                        <a:pt x="330" y="7219"/>
                        <a:pt x="10" y="16816"/>
                      </a:cubicBezTo>
                      <a:cubicBezTo>
                        <a:pt x="-3" y="17196"/>
                        <a:pt x="-3" y="17576"/>
                        <a:pt x="10" y="17956"/>
                      </a:cubicBezTo>
                      <a:cubicBezTo>
                        <a:pt x="-311" y="27553"/>
                        <a:pt x="7348" y="35589"/>
                        <a:pt x="17116" y="35903"/>
                      </a:cubicBezTo>
                      <a:cubicBezTo>
                        <a:pt x="17503" y="35916"/>
                        <a:pt x="17890" y="35916"/>
                        <a:pt x="18277" y="35903"/>
                      </a:cubicBezTo>
                      <a:cubicBezTo>
                        <a:pt x="28313" y="35904"/>
                        <a:pt x="36450" y="27910"/>
                        <a:pt x="36450" y="18050"/>
                      </a:cubicBezTo>
                      <a:cubicBezTo>
                        <a:pt x="36450" y="18019"/>
                        <a:pt x="36450" y="17988"/>
                        <a:pt x="36449" y="17956"/>
                      </a:cubicBezTo>
                      <a:close/>
                    </a:path>
                  </a:pathLst>
                </a:custGeom>
                <a:grpFill/>
                <a:ln w="93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63" name="Полилиния 62">
                  <a:extLst>
                    <a:ext uri="{FF2B5EF4-FFF2-40B4-BE49-F238E27FC236}">
                      <a16:creationId xmlns:a16="http://schemas.microsoft.com/office/drawing/2014/main" id="{5943B5F9-8DBB-F24A-8B55-52C42D4B2D3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920238" y="6604019"/>
                  <a:ext cx="73068" cy="72000"/>
                </a:xfrm>
                <a:custGeom>
                  <a:avLst/>
                  <a:gdLst>
                    <a:gd name="connsiteX0" fmla="*/ 18267 w 36534"/>
                    <a:gd name="connsiteY0" fmla="*/ 0 h 35893"/>
                    <a:gd name="connsiteX1" fmla="*/ 0 w 36534"/>
                    <a:gd name="connsiteY1" fmla="*/ 17947 h 35893"/>
                    <a:gd name="connsiteX2" fmla="*/ 18267 w 36534"/>
                    <a:gd name="connsiteY2" fmla="*/ 35894 h 35893"/>
                    <a:gd name="connsiteX3" fmla="*/ 36535 w 36534"/>
                    <a:gd name="connsiteY3" fmla="*/ 17947 h 35893"/>
                    <a:gd name="connsiteX4" fmla="*/ 18267 w 36534"/>
                    <a:gd name="connsiteY4" fmla="*/ 0 h 358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534" h="35893">
                      <a:moveTo>
                        <a:pt x="18267" y="0"/>
                      </a:moveTo>
                      <a:cubicBezTo>
                        <a:pt x="8179" y="0"/>
                        <a:pt x="0" y="8035"/>
                        <a:pt x="0" y="17947"/>
                      </a:cubicBezTo>
                      <a:cubicBezTo>
                        <a:pt x="0" y="27859"/>
                        <a:pt x="8179" y="35894"/>
                        <a:pt x="18267" y="35894"/>
                      </a:cubicBezTo>
                      <a:cubicBezTo>
                        <a:pt x="28356" y="35894"/>
                        <a:pt x="36535" y="27859"/>
                        <a:pt x="36535" y="17947"/>
                      </a:cubicBezTo>
                      <a:cubicBezTo>
                        <a:pt x="36145" y="8198"/>
                        <a:pt x="28190" y="383"/>
                        <a:pt x="18267" y="0"/>
                      </a:cubicBezTo>
                      <a:close/>
                    </a:path>
                  </a:pathLst>
                </a:custGeom>
                <a:grpFill/>
                <a:ln w="93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GB"/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3B081732-B14E-0748-9EEC-60DE2BD58FE7}"/>
                    </a:ext>
                  </a:extLst>
                </p:cNvPr>
                <p:cNvSpPr txBox="1"/>
                <p:nvPr/>
              </p:nvSpPr>
              <p:spPr>
                <a:xfrm>
                  <a:off x="8148305" y="6743606"/>
                  <a:ext cx="67130" cy="757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103" h="162520">
                      <a:moveTo>
                        <a:pt x="51011" y="22771"/>
                      </a:moveTo>
                      <a:lnTo>
                        <a:pt x="51011" y="79474"/>
                      </a:lnTo>
                      <a:lnTo>
                        <a:pt x="84609" y="79474"/>
                      </a:lnTo>
                      <a:cubicBezTo>
                        <a:pt x="94729" y="79474"/>
                        <a:pt x="102468" y="77130"/>
                        <a:pt x="107826" y="72442"/>
                      </a:cubicBezTo>
                      <a:cubicBezTo>
                        <a:pt x="113184" y="67754"/>
                        <a:pt x="115863" y="60759"/>
                        <a:pt x="115863" y="51457"/>
                      </a:cubicBezTo>
                      <a:cubicBezTo>
                        <a:pt x="115863" y="43123"/>
                        <a:pt x="113239" y="36314"/>
                        <a:pt x="107993" y="31031"/>
                      </a:cubicBezTo>
                      <a:cubicBezTo>
                        <a:pt x="102747" y="25747"/>
                        <a:pt x="95510" y="22994"/>
                        <a:pt x="86283" y="22771"/>
                      </a:cubicBezTo>
                      <a:close/>
                      <a:moveTo>
                        <a:pt x="22882" y="0"/>
                      </a:moveTo>
                      <a:lnTo>
                        <a:pt x="85055" y="0"/>
                      </a:lnTo>
                      <a:cubicBezTo>
                        <a:pt x="102989" y="0"/>
                        <a:pt x="117314" y="4675"/>
                        <a:pt x="128029" y="14024"/>
                      </a:cubicBezTo>
                      <a:cubicBezTo>
                        <a:pt x="138745" y="23374"/>
                        <a:pt x="144103" y="35795"/>
                        <a:pt x="144103" y="51290"/>
                      </a:cubicBezTo>
                      <a:cubicBezTo>
                        <a:pt x="144103" y="67083"/>
                        <a:pt x="139005" y="79468"/>
                        <a:pt x="128811" y="88445"/>
                      </a:cubicBezTo>
                      <a:cubicBezTo>
                        <a:pt x="118616" y="97422"/>
                        <a:pt x="104440" y="102022"/>
                        <a:pt x="86283" y="102245"/>
                      </a:cubicBezTo>
                      <a:lnTo>
                        <a:pt x="51011" y="102245"/>
                      </a:lnTo>
                      <a:lnTo>
                        <a:pt x="51011" y="114077"/>
                      </a:lnTo>
                      <a:lnTo>
                        <a:pt x="86953" y="114077"/>
                      </a:lnTo>
                      <a:lnTo>
                        <a:pt x="86953" y="136847"/>
                      </a:lnTo>
                      <a:lnTo>
                        <a:pt x="51011" y="136847"/>
                      </a:lnTo>
                      <a:lnTo>
                        <a:pt x="51011" y="162520"/>
                      </a:lnTo>
                      <a:lnTo>
                        <a:pt x="22882" y="162520"/>
                      </a:lnTo>
                      <a:lnTo>
                        <a:pt x="22882" y="136847"/>
                      </a:lnTo>
                      <a:lnTo>
                        <a:pt x="0" y="136847"/>
                      </a:lnTo>
                      <a:lnTo>
                        <a:pt x="0" y="114077"/>
                      </a:lnTo>
                      <a:lnTo>
                        <a:pt x="22882" y="114077"/>
                      </a:lnTo>
                      <a:lnTo>
                        <a:pt x="22882" y="102245"/>
                      </a:lnTo>
                      <a:lnTo>
                        <a:pt x="0" y="102245"/>
                      </a:lnTo>
                      <a:lnTo>
                        <a:pt x="0" y="79474"/>
                      </a:lnTo>
                      <a:lnTo>
                        <a:pt x="22882" y="794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GB" dirty="0">
                    <a:latin typeface="Roboto Medium" panose="02000000000000000000" pitchFamily="2" charset="0"/>
                    <a:ea typeface="Roboto Medium" panose="02000000000000000000" pitchFamily="2" charset="0"/>
                  </a:endParaRPr>
                </a:p>
              </p:txBody>
            </p:sp>
          </p:grp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DD41EF9-BD11-F543-BE04-E9F3AAEC06F7}"/>
                  </a:ext>
                </a:extLst>
              </p:cNvPr>
              <p:cNvSpPr txBox="1"/>
              <p:nvPr/>
            </p:nvSpPr>
            <p:spPr>
              <a:xfrm>
                <a:off x="2863372" y="7358573"/>
                <a:ext cx="67130" cy="75710"/>
              </a:xfrm>
              <a:custGeom>
                <a:avLst/>
                <a:gdLst/>
                <a:ahLst/>
                <a:cxnLst/>
                <a:rect l="l" t="t" r="r" b="b"/>
                <a:pathLst>
                  <a:path w="144103" h="162520">
                    <a:moveTo>
                      <a:pt x="51011" y="22771"/>
                    </a:moveTo>
                    <a:lnTo>
                      <a:pt x="51011" y="79474"/>
                    </a:lnTo>
                    <a:lnTo>
                      <a:pt x="84609" y="79474"/>
                    </a:lnTo>
                    <a:cubicBezTo>
                      <a:pt x="94729" y="79474"/>
                      <a:pt x="102468" y="77130"/>
                      <a:pt x="107826" y="72442"/>
                    </a:cubicBezTo>
                    <a:cubicBezTo>
                      <a:pt x="113184" y="67754"/>
                      <a:pt x="115863" y="60759"/>
                      <a:pt x="115863" y="51457"/>
                    </a:cubicBezTo>
                    <a:cubicBezTo>
                      <a:pt x="115863" y="43123"/>
                      <a:pt x="113239" y="36314"/>
                      <a:pt x="107993" y="31031"/>
                    </a:cubicBezTo>
                    <a:cubicBezTo>
                      <a:pt x="102747" y="25747"/>
                      <a:pt x="95510" y="22994"/>
                      <a:pt x="86283" y="22771"/>
                    </a:cubicBezTo>
                    <a:close/>
                    <a:moveTo>
                      <a:pt x="22882" y="0"/>
                    </a:moveTo>
                    <a:lnTo>
                      <a:pt x="85055" y="0"/>
                    </a:lnTo>
                    <a:cubicBezTo>
                      <a:pt x="102989" y="0"/>
                      <a:pt x="117314" y="4675"/>
                      <a:pt x="128029" y="14024"/>
                    </a:cubicBezTo>
                    <a:cubicBezTo>
                      <a:pt x="138745" y="23374"/>
                      <a:pt x="144103" y="35795"/>
                      <a:pt x="144103" y="51290"/>
                    </a:cubicBezTo>
                    <a:cubicBezTo>
                      <a:pt x="144103" y="67083"/>
                      <a:pt x="139005" y="79468"/>
                      <a:pt x="128811" y="88445"/>
                    </a:cubicBezTo>
                    <a:cubicBezTo>
                      <a:pt x="118616" y="97422"/>
                      <a:pt x="104440" y="102022"/>
                      <a:pt x="86283" y="102245"/>
                    </a:cubicBezTo>
                    <a:lnTo>
                      <a:pt x="51011" y="102245"/>
                    </a:lnTo>
                    <a:lnTo>
                      <a:pt x="51011" y="114077"/>
                    </a:lnTo>
                    <a:lnTo>
                      <a:pt x="86953" y="114077"/>
                    </a:lnTo>
                    <a:lnTo>
                      <a:pt x="86953" y="136847"/>
                    </a:lnTo>
                    <a:lnTo>
                      <a:pt x="51011" y="136847"/>
                    </a:lnTo>
                    <a:lnTo>
                      <a:pt x="51011" y="162520"/>
                    </a:lnTo>
                    <a:lnTo>
                      <a:pt x="22882" y="162520"/>
                    </a:lnTo>
                    <a:lnTo>
                      <a:pt x="22882" y="136847"/>
                    </a:lnTo>
                    <a:lnTo>
                      <a:pt x="0" y="136847"/>
                    </a:lnTo>
                    <a:lnTo>
                      <a:pt x="0" y="114077"/>
                    </a:lnTo>
                    <a:lnTo>
                      <a:pt x="22882" y="114077"/>
                    </a:lnTo>
                    <a:lnTo>
                      <a:pt x="22882" y="102245"/>
                    </a:lnTo>
                    <a:lnTo>
                      <a:pt x="0" y="102245"/>
                    </a:lnTo>
                    <a:lnTo>
                      <a:pt x="0" y="79474"/>
                    </a:lnTo>
                    <a:lnTo>
                      <a:pt x="22882" y="7947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GB" dirty="0">
                  <a:latin typeface="Roboto Medium" panose="02000000000000000000" pitchFamily="2" charset="0"/>
                  <a:ea typeface="Roboto Medium" panose="02000000000000000000" pitchFamily="2" charset="0"/>
                </a:endParaRPr>
              </a:p>
            </p:txBody>
          </p:sp>
        </p:grpSp>
      </p:grpSp>
      <p:sp>
        <p:nvSpPr>
          <p:cNvPr id="99" name="Rectangle 3">
            <a:extLst>
              <a:ext uri="{FF2B5EF4-FFF2-40B4-BE49-F238E27FC236}">
                <a16:creationId xmlns:a16="http://schemas.microsoft.com/office/drawing/2014/main" id="{E0A0C536-D8F4-7046-9BDC-DA4EF3421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85" y="4232240"/>
            <a:ext cx="2595553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300"/>
              </a:spcBef>
              <a:buClr>
                <a:srgbClr val="D7181F"/>
              </a:buClr>
              <a:buFont typeface="Wingdings" pitchFamily="2" charset="2"/>
              <a:buChar char="§"/>
            </a:pPr>
            <a:r>
              <a:rPr lang="ru-RU" altLang="ru-RU" sz="1400" dirty="0"/>
              <a:t>Повышение эффективности управления продажами недвижимости</a:t>
            </a:r>
          </a:p>
          <a:p>
            <a:pPr>
              <a:spcBef>
                <a:spcPts val="300"/>
              </a:spcBef>
              <a:buClr>
                <a:srgbClr val="D7181F"/>
              </a:buClr>
              <a:buFont typeface="Wingdings" pitchFamily="2" charset="2"/>
              <a:buChar char="§"/>
            </a:pPr>
            <a:r>
              <a:rPr lang="ru-RU" altLang="ru-RU" sz="1400" dirty="0"/>
              <a:t>Сокращение сроков экспозиции объектов</a:t>
            </a:r>
          </a:p>
          <a:p>
            <a:pPr algn="just" eaLnBrk="1" hangingPunct="1">
              <a:spcBef>
                <a:spcPts val="300"/>
              </a:spcBef>
              <a:buClr>
                <a:srgbClr val="D7181F"/>
              </a:buClr>
              <a:buFont typeface="Wingdings" pitchFamily="2" charset="2"/>
              <a:buChar char="§"/>
            </a:pPr>
            <a:endParaRPr lang="ru-RU" altLang="ru-RU" sz="1000" dirty="0"/>
          </a:p>
        </p:txBody>
      </p:sp>
      <p:sp>
        <p:nvSpPr>
          <p:cNvPr id="100" name="Rectangle 3">
            <a:extLst>
              <a:ext uri="{FF2B5EF4-FFF2-40B4-BE49-F238E27FC236}">
                <a16:creationId xmlns:a16="http://schemas.microsoft.com/office/drawing/2014/main" id="{503768B4-4AF1-7F41-8A7B-1A197899E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5284" y="1561129"/>
            <a:ext cx="313059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300"/>
              </a:spcBef>
              <a:buClr>
                <a:srgbClr val="D7181F"/>
              </a:buClr>
              <a:buFont typeface="Wingdings" pitchFamily="2" charset="2"/>
              <a:buChar char="§"/>
            </a:pPr>
            <a:r>
              <a:rPr lang="ru-RU" altLang="ru-RU" sz="1400" dirty="0"/>
              <a:t>Оптимизация сроков прохождения этапов сделок</a:t>
            </a:r>
          </a:p>
          <a:p>
            <a:pPr>
              <a:spcBef>
                <a:spcPts val="300"/>
              </a:spcBef>
              <a:buClr>
                <a:srgbClr val="D7181F"/>
              </a:buClr>
              <a:buFont typeface="Wingdings" pitchFamily="2" charset="2"/>
              <a:buChar char="§"/>
            </a:pPr>
            <a:r>
              <a:rPr lang="ru-RU" altLang="ru-RU" sz="1400" dirty="0"/>
              <a:t>Снижение рисков ошибок и возникновения инцидентов</a:t>
            </a:r>
          </a:p>
          <a:p>
            <a:pPr>
              <a:spcBef>
                <a:spcPts val="300"/>
              </a:spcBef>
              <a:buClr>
                <a:srgbClr val="D7181F"/>
              </a:buClr>
              <a:buFont typeface="Wingdings" pitchFamily="2" charset="2"/>
              <a:buChar char="§"/>
            </a:pPr>
            <a:endParaRPr lang="ru-RU" altLang="ru-RU" sz="1400" dirty="0"/>
          </a:p>
          <a:p>
            <a:pPr algn="just" eaLnBrk="1" hangingPunct="1">
              <a:spcBef>
                <a:spcPts val="300"/>
              </a:spcBef>
              <a:buClr>
                <a:srgbClr val="D7181F"/>
              </a:buClr>
              <a:buFont typeface="Wingdings" pitchFamily="2" charset="2"/>
              <a:buChar char="§"/>
            </a:pPr>
            <a:endParaRPr lang="ru-RU" altLang="ru-RU" sz="1000" dirty="0"/>
          </a:p>
        </p:txBody>
      </p:sp>
      <p:sp>
        <p:nvSpPr>
          <p:cNvPr id="101" name="Rectangle 3">
            <a:extLst>
              <a:ext uri="{FF2B5EF4-FFF2-40B4-BE49-F238E27FC236}">
                <a16:creationId xmlns:a16="http://schemas.microsoft.com/office/drawing/2014/main" id="{5E3E2943-2377-FD4D-B6B7-D493C06DA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5284" y="4232240"/>
            <a:ext cx="3241838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300"/>
              </a:spcBef>
              <a:buClr>
                <a:srgbClr val="D7181F"/>
              </a:buClr>
              <a:buFont typeface="Wingdings" pitchFamily="2" charset="2"/>
              <a:buChar char="§"/>
            </a:pPr>
            <a:r>
              <a:rPr lang="ru-RU" altLang="ru-RU" sz="1400" dirty="0"/>
              <a:t>Оперативная и достоверная информация по всем разделам учета</a:t>
            </a:r>
          </a:p>
          <a:p>
            <a:pPr>
              <a:spcBef>
                <a:spcPts val="300"/>
              </a:spcBef>
              <a:buClr>
                <a:srgbClr val="D7181F"/>
              </a:buClr>
              <a:buFont typeface="Wingdings" pitchFamily="2" charset="2"/>
              <a:buChar char="§"/>
            </a:pPr>
            <a:r>
              <a:rPr lang="ru-RU" altLang="ru-RU" sz="1400" dirty="0"/>
              <a:t>Информационная поддержка принятия управленческих решений</a:t>
            </a:r>
          </a:p>
          <a:p>
            <a:pPr>
              <a:spcBef>
                <a:spcPts val="300"/>
              </a:spcBef>
              <a:buClr>
                <a:srgbClr val="D7181F"/>
              </a:buClr>
              <a:buFont typeface="Wingdings" pitchFamily="2" charset="2"/>
              <a:buChar char="§"/>
            </a:pPr>
            <a:endParaRPr lang="ru-RU" altLang="ru-RU" sz="1400" dirty="0"/>
          </a:p>
          <a:p>
            <a:pPr>
              <a:spcBef>
                <a:spcPts val="300"/>
              </a:spcBef>
              <a:buClr>
                <a:srgbClr val="D7181F"/>
              </a:buClr>
              <a:buFont typeface="Wingdings" pitchFamily="2" charset="2"/>
              <a:buChar char="§"/>
            </a:pPr>
            <a:endParaRPr lang="ru-RU" altLang="ru-RU" sz="1400" dirty="0"/>
          </a:p>
        </p:txBody>
      </p:sp>
      <p:sp>
        <p:nvSpPr>
          <p:cNvPr id="102" name="Rectangle 3">
            <a:extLst>
              <a:ext uri="{FF2B5EF4-FFF2-40B4-BE49-F238E27FC236}">
                <a16:creationId xmlns:a16="http://schemas.microsoft.com/office/drawing/2014/main" id="{C12B1283-88F6-9B4B-A9D6-CF443359F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85" y="1561129"/>
            <a:ext cx="2527019" cy="1782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300"/>
              </a:spcBef>
              <a:buClr>
                <a:srgbClr val="D7181F"/>
              </a:buClr>
              <a:buFont typeface="Wingdings" pitchFamily="2" charset="2"/>
              <a:buChar char="§"/>
            </a:pPr>
            <a:r>
              <a:rPr lang="ru-RU" altLang="ru-RU" sz="1400" dirty="0"/>
              <a:t>Повышение эффективности управления реестром объектов недвижимости</a:t>
            </a:r>
          </a:p>
          <a:p>
            <a:pPr eaLnBrk="1" hangingPunct="1">
              <a:spcBef>
                <a:spcPts val="300"/>
              </a:spcBef>
              <a:buClr>
                <a:srgbClr val="D7181F"/>
              </a:buClr>
              <a:buFont typeface="Wingdings" pitchFamily="2" charset="2"/>
              <a:buChar char="§"/>
            </a:pPr>
            <a:r>
              <a:rPr lang="ru-RU" altLang="ru-RU" sz="1400" dirty="0"/>
              <a:t>Сокращение сроков подготовки объекта к экспозиции</a:t>
            </a:r>
          </a:p>
          <a:p>
            <a:pPr eaLnBrk="1" hangingPunct="1">
              <a:spcBef>
                <a:spcPts val="300"/>
              </a:spcBef>
              <a:buClr>
                <a:srgbClr val="D7181F"/>
              </a:buClr>
              <a:buFont typeface="Wingdings" pitchFamily="2" charset="2"/>
              <a:buChar char="§"/>
            </a:pPr>
            <a:endParaRPr lang="ru-RU" altLang="ru-RU" sz="1000" dirty="0"/>
          </a:p>
          <a:p>
            <a:pPr algn="just" eaLnBrk="1" hangingPunct="1">
              <a:spcBef>
                <a:spcPts val="300"/>
              </a:spcBef>
              <a:buClr>
                <a:srgbClr val="D7181F"/>
              </a:buClr>
              <a:buFont typeface="Wingdings" pitchFamily="2" charset="2"/>
              <a:buChar char="§"/>
            </a:pPr>
            <a:endParaRPr lang="ru-RU" altLang="ru-RU" sz="1000" dirty="0"/>
          </a:p>
        </p:txBody>
      </p:sp>
    </p:spTree>
    <p:extLst>
      <p:ext uri="{BB962C8B-B14F-4D97-AF65-F5344CB8AC3E}">
        <p14:creationId xmlns:p14="http://schemas.microsoft.com/office/powerpoint/2010/main" val="60044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>
            <a:extLst>
              <a:ext uri="{FF2B5EF4-FFF2-40B4-BE49-F238E27FC236}">
                <a16:creationId xmlns:a16="http://schemas.microsoft.com/office/drawing/2014/main" id="{727F257A-F1CF-804E-A4CE-EDC1CD5B5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32" y="1068910"/>
            <a:ext cx="3446311" cy="516249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ru-RU" sz="2400" b="1" dirty="0">
                <a:latin typeface="Arial" panose="020B0604020202020204" pitchFamily="34" charset="0"/>
              </a:rPr>
              <a:t> </a:t>
            </a:r>
            <a:r>
              <a:rPr lang="ru-RU" altLang="ru-RU" sz="2400" b="1" dirty="0">
                <a:latin typeface="Arial" panose="020B0604020202020204" pitchFamily="34" charset="0"/>
              </a:rPr>
              <a:t>ОБЗОР ВОЗМОЖНОСТЕЙ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D7B85A-82DC-FD47-91C7-AA40366F16A0}"/>
              </a:ext>
            </a:extLst>
          </p:cNvPr>
          <p:cNvSpPr txBox="1"/>
          <p:nvPr/>
        </p:nvSpPr>
        <p:spPr>
          <a:xfrm>
            <a:off x="4168618" y="3195090"/>
            <a:ext cx="6495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400" b="1" dirty="0">
                <a:solidFill>
                  <a:schemeClr val="accent2"/>
                </a:solidFill>
                <a:latin typeface="Arial" charset="0"/>
              </a:rPr>
              <a:t>Далее рассмотрим более подробно  функциональные возможности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400" b="1" dirty="0">
                <a:solidFill>
                  <a:schemeClr val="accent2"/>
                </a:solidFill>
                <a:latin typeface="Arial" charset="0"/>
              </a:rPr>
              <a:t>каждой из подсистем продукта</a:t>
            </a:r>
          </a:p>
        </p:txBody>
      </p:sp>
    </p:spTree>
    <p:extLst>
      <p:ext uri="{BB962C8B-B14F-4D97-AF65-F5344CB8AC3E}">
        <p14:creationId xmlns:p14="http://schemas.microsoft.com/office/powerpoint/2010/main" val="276862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ru-RU" sz="1500" b="1" dirty="0">
                <a:latin typeface="Arial" panose="020B0604020202020204" pitchFamily="34" charset="0"/>
              </a:rPr>
              <a:t> </a:t>
            </a:r>
            <a:r>
              <a:rPr lang="ru-RU" altLang="ru-RU" sz="2400" b="1" dirty="0">
                <a:latin typeface="Arial" panose="020B0604020202020204" pitchFamily="34" charset="0"/>
              </a:rPr>
              <a:t>УПРАВЛЕНИЕ БАЗОЙ ОБЪЕКТОВ НЕДВИЖИМОСТИ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42AE48-2E9F-5C46-BD37-F7B080D263D7}"/>
              </a:ext>
            </a:extLst>
          </p:cNvPr>
          <p:cNvGrpSpPr/>
          <p:nvPr/>
        </p:nvGrpSpPr>
        <p:grpSpPr>
          <a:xfrm>
            <a:off x="522000" y="1157090"/>
            <a:ext cx="10515130" cy="324003"/>
            <a:chOff x="693786" y="2728027"/>
            <a:chExt cx="3182456" cy="471632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AE8A735E-CA32-0A41-B011-77472BA0A6EA}"/>
                </a:ext>
              </a:extLst>
            </p:cNvPr>
            <p:cNvSpPr/>
            <p:nvPr/>
          </p:nvSpPr>
          <p:spPr>
            <a:xfrm>
              <a:off x="694627" y="2728031"/>
              <a:ext cx="3181615" cy="47162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BEFA7C6-39A6-EC49-B954-41897D2483AD}"/>
                </a:ext>
              </a:extLst>
            </p:cNvPr>
            <p:cNvSpPr txBox="1"/>
            <p:nvPr/>
          </p:nvSpPr>
          <p:spPr>
            <a:xfrm>
              <a:off x="693786" y="2728027"/>
              <a:ext cx="3049959" cy="471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Ведение базы данных по объектам недвижимости всех типов: жилая, загородная, элитная, коммерческая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99A7A6A-1119-4043-8DA3-40C033362F96}"/>
              </a:ext>
            </a:extLst>
          </p:cNvPr>
          <p:cNvGrpSpPr/>
          <p:nvPr/>
        </p:nvGrpSpPr>
        <p:grpSpPr>
          <a:xfrm>
            <a:off x="521662" y="1511132"/>
            <a:ext cx="10515469" cy="324001"/>
            <a:chOff x="694627" y="2740549"/>
            <a:chExt cx="3218499" cy="638590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7DFD30AF-FA52-3248-8061-52335BB02295}"/>
                </a:ext>
              </a:extLst>
            </p:cNvPr>
            <p:cNvSpPr/>
            <p:nvPr/>
          </p:nvSpPr>
          <p:spPr>
            <a:xfrm>
              <a:off x="694627" y="2740551"/>
              <a:ext cx="3218499" cy="63858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879C1AB-31FA-2645-A9C6-E55D9B40A346}"/>
                </a:ext>
              </a:extLst>
            </p:cNvPr>
            <p:cNvSpPr txBox="1"/>
            <p:nvPr/>
          </p:nvSpPr>
          <p:spPr>
            <a:xfrm>
              <a:off x="694730" y="2740549"/>
              <a:ext cx="3084402" cy="63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Широкий набор характеристик для всех категорий объектов недвижимости: квартира, комната, дом, земельный участок, помещение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6EDF098-12D6-A543-897B-5909D2454ABC}"/>
              </a:ext>
            </a:extLst>
          </p:cNvPr>
          <p:cNvGrpSpPr/>
          <p:nvPr/>
        </p:nvGrpSpPr>
        <p:grpSpPr>
          <a:xfrm>
            <a:off x="521530" y="1863976"/>
            <a:ext cx="10515599" cy="324000"/>
            <a:chOff x="694627" y="2753885"/>
            <a:chExt cx="3204654" cy="885508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81F72E00-5137-5743-9CBF-0735AB293D44}"/>
                </a:ext>
              </a:extLst>
            </p:cNvPr>
            <p:cNvSpPr/>
            <p:nvPr/>
          </p:nvSpPr>
          <p:spPr>
            <a:xfrm>
              <a:off x="694627" y="2753885"/>
              <a:ext cx="3204654" cy="88550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2C33BE1-81A4-1348-AA51-5EDBAB18FFBC}"/>
                </a:ext>
              </a:extLst>
            </p:cNvPr>
            <p:cNvSpPr txBox="1"/>
            <p:nvPr/>
          </p:nvSpPr>
          <p:spPr>
            <a:xfrm>
              <a:off x="694770" y="2753885"/>
              <a:ext cx="2907030" cy="885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Формирование квартирограмм для новостроек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F1C647C-6042-8D4E-B8BA-60D2EF276F8C}"/>
              </a:ext>
            </a:extLst>
          </p:cNvPr>
          <p:cNvGrpSpPr/>
          <p:nvPr/>
        </p:nvGrpSpPr>
        <p:grpSpPr>
          <a:xfrm>
            <a:off x="522000" y="2566054"/>
            <a:ext cx="10515129" cy="324000"/>
            <a:chOff x="692772" y="2380501"/>
            <a:chExt cx="3206509" cy="576000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B0957013-ED8A-794C-8F84-DCBD74716474}"/>
                </a:ext>
              </a:extLst>
            </p:cNvPr>
            <p:cNvSpPr/>
            <p:nvPr/>
          </p:nvSpPr>
          <p:spPr>
            <a:xfrm>
              <a:off x="694627" y="2380501"/>
              <a:ext cx="3204654" cy="5760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FFC3746-EF59-A149-80E2-822E35BC0804}"/>
                </a:ext>
              </a:extLst>
            </p:cNvPr>
            <p:cNvSpPr txBox="1"/>
            <p:nvPr/>
          </p:nvSpPr>
          <p:spPr>
            <a:xfrm>
              <a:off x="692772" y="2380501"/>
              <a:ext cx="3151390" cy="576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Хранение истории изменения параметров объектов недвижимости (площадей, количества помещений и т.п.)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2A88492-1947-9B48-B2A2-860F34ADF2F3}"/>
              </a:ext>
            </a:extLst>
          </p:cNvPr>
          <p:cNvGrpSpPr/>
          <p:nvPr/>
        </p:nvGrpSpPr>
        <p:grpSpPr>
          <a:xfrm>
            <a:off x="521530" y="3274676"/>
            <a:ext cx="10515595" cy="360000"/>
            <a:chOff x="694627" y="2308074"/>
            <a:chExt cx="3204654" cy="885507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CFB5A878-15A2-AB46-920B-3048D78DB6B9}"/>
                </a:ext>
              </a:extLst>
            </p:cNvPr>
            <p:cNvSpPr/>
            <p:nvPr/>
          </p:nvSpPr>
          <p:spPr>
            <a:xfrm>
              <a:off x="694627" y="2308074"/>
              <a:ext cx="3204654" cy="88550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6FB73BE-E011-EE43-BA87-FD7BD4B1A994}"/>
                </a:ext>
              </a:extLst>
            </p:cNvPr>
            <p:cNvSpPr txBox="1"/>
            <p:nvPr/>
          </p:nvSpPr>
          <p:spPr>
            <a:xfrm>
              <a:off x="694770" y="2308074"/>
              <a:ext cx="2907030" cy="794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Регистрация и хранение истории по условиям продажи объектов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21" name="Group 4">
            <a:extLst>
              <a:ext uri="{FF2B5EF4-FFF2-40B4-BE49-F238E27FC236}">
                <a16:creationId xmlns:a16="http://schemas.microsoft.com/office/drawing/2014/main" id="{4EB69400-135B-4A4D-8360-2FEC6D2A7626}"/>
              </a:ext>
            </a:extLst>
          </p:cNvPr>
          <p:cNvGrpSpPr/>
          <p:nvPr/>
        </p:nvGrpSpPr>
        <p:grpSpPr>
          <a:xfrm>
            <a:off x="521530" y="4020620"/>
            <a:ext cx="10515593" cy="324000"/>
            <a:chOff x="694627" y="2749203"/>
            <a:chExt cx="2941545" cy="735143"/>
          </a:xfrm>
        </p:grpSpPr>
        <p:sp>
          <p:nvSpPr>
            <p:cNvPr id="22" name="Rounded Rectangle 5">
              <a:extLst>
                <a:ext uri="{FF2B5EF4-FFF2-40B4-BE49-F238E27FC236}">
                  <a16:creationId xmlns:a16="http://schemas.microsoft.com/office/drawing/2014/main" id="{793908AF-D9F7-0940-AFE7-C76F0D64D6BE}"/>
                </a:ext>
              </a:extLst>
            </p:cNvPr>
            <p:cNvSpPr/>
            <p:nvPr/>
          </p:nvSpPr>
          <p:spPr>
            <a:xfrm>
              <a:off x="694627" y="2749205"/>
              <a:ext cx="2941545" cy="7351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3D91BFB-F866-5749-A5ED-49A4D5E1BFFB}"/>
                </a:ext>
              </a:extLst>
            </p:cNvPr>
            <p:cNvSpPr txBox="1"/>
            <p:nvPr/>
          </p:nvSpPr>
          <p:spPr>
            <a:xfrm>
              <a:off x="694758" y="2749203"/>
              <a:ext cx="2732886" cy="7351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Возможность назначения объектам недвижимости произвольных свойств с дальнейшим их использованием в отчетах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24" name="Group 8">
            <a:extLst>
              <a:ext uri="{FF2B5EF4-FFF2-40B4-BE49-F238E27FC236}">
                <a16:creationId xmlns:a16="http://schemas.microsoft.com/office/drawing/2014/main" id="{68BC5FAA-FD66-FF41-B4C6-76F6C35C22B2}"/>
              </a:ext>
            </a:extLst>
          </p:cNvPr>
          <p:cNvGrpSpPr/>
          <p:nvPr/>
        </p:nvGrpSpPr>
        <p:grpSpPr>
          <a:xfrm>
            <a:off x="521531" y="5074464"/>
            <a:ext cx="10515592" cy="324000"/>
            <a:chOff x="694627" y="1798865"/>
            <a:chExt cx="3204651" cy="885507"/>
          </a:xfrm>
        </p:grpSpPr>
        <p:sp>
          <p:nvSpPr>
            <p:cNvPr id="25" name="Rounded Rectangle 9">
              <a:extLst>
                <a:ext uri="{FF2B5EF4-FFF2-40B4-BE49-F238E27FC236}">
                  <a16:creationId xmlns:a16="http://schemas.microsoft.com/office/drawing/2014/main" id="{6630BF4B-8A28-3B44-846B-27875CC479F0}"/>
                </a:ext>
              </a:extLst>
            </p:cNvPr>
            <p:cNvSpPr/>
            <p:nvPr/>
          </p:nvSpPr>
          <p:spPr>
            <a:xfrm>
              <a:off x="694627" y="1798865"/>
              <a:ext cx="3204651" cy="88550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F19B26C-753E-214F-9CA7-D169D37473AE}"/>
                </a:ext>
              </a:extLst>
            </p:cNvPr>
            <p:cNvSpPr txBox="1"/>
            <p:nvPr/>
          </p:nvSpPr>
          <p:spPr>
            <a:xfrm>
              <a:off x="694769" y="1798865"/>
              <a:ext cx="2907030" cy="885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Привязка к объектам произвольных файлов – фотографий, отсканированных документов и т.п.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27" name="Group 11">
            <a:extLst>
              <a:ext uri="{FF2B5EF4-FFF2-40B4-BE49-F238E27FC236}">
                <a16:creationId xmlns:a16="http://schemas.microsoft.com/office/drawing/2014/main" id="{8B399B41-717F-124A-AAF4-F4D17D32FEDE}"/>
              </a:ext>
            </a:extLst>
          </p:cNvPr>
          <p:cNvGrpSpPr/>
          <p:nvPr/>
        </p:nvGrpSpPr>
        <p:grpSpPr>
          <a:xfrm>
            <a:off x="521531" y="5773752"/>
            <a:ext cx="10515592" cy="324000"/>
            <a:chOff x="694627" y="2734191"/>
            <a:chExt cx="3204651" cy="540000"/>
          </a:xfrm>
        </p:grpSpPr>
        <p:sp>
          <p:nvSpPr>
            <p:cNvPr id="28" name="Rounded Rectangle 12">
              <a:extLst>
                <a:ext uri="{FF2B5EF4-FFF2-40B4-BE49-F238E27FC236}">
                  <a16:creationId xmlns:a16="http://schemas.microsoft.com/office/drawing/2014/main" id="{F26F0100-4632-C44B-B1B7-97F1C309DEB3}"/>
                </a:ext>
              </a:extLst>
            </p:cNvPr>
            <p:cNvSpPr/>
            <p:nvPr/>
          </p:nvSpPr>
          <p:spPr>
            <a:xfrm>
              <a:off x="694627" y="2734191"/>
              <a:ext cx="3204651" cy="5400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854DE3B-1099-A64D-8F5C-831073C07A0D}"/>
                </a:ext>
              </a:extLst>
            </p:cNvPr>
            <p:cNvSpPr txBox="1"/>
            <p:nvPr/>
          </p:nvSpPr>
          <p:spPr>
            <a:xfrm>
              <a:off x="694770" y="2734191"/>
              <a:ext cx="2907030" cy="540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Управление статусами объектов (открыт в продажу, бронь, контракт и проч.), произвольная настройка списка статусов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33" name="Group 4">
            <a:extLst>
              <a:ext uri="{FF2B5EF4-FFF2-40B4-BE49-F238E27FC236}">
                <a16:creationId xmlns:a16="http://schemas.microsoft.com/office/drawing/2014/main" id="{2B0D6EE6-AC4D-DA4C-B93F-E4FCDC63EFDB}"/>
              </a:ext>
            </a:extLst>
          </p:cNvPr>
          <p:cNvGrpSpPr/>
          <p:nvPr/>
        </p:nvGrpSpPr>
        <p:grpSpPr>
          <a:xfrm>
            <a:off x="525103" y="2213353"/>
            <a:ext cx="10515130" cy="324000"/>
            <a:chOff x="693786" y="2735051"/>
            <a:chExt cx="3182456" cy="613117"/>
          </a:xfrm>
        </p:grpSpPr>
        <p:sp>
          <p:nvSpPr>
            <p:cNvPr id="34" name="Rounded Rectangle 5">
              <a:extLst>
                <a:ext uri="{FF2B5EF4-FFF2-40B4-BE49-F238E27FC236}">
                  <a16:creationId xmlns:a16="http://schemas.microsoft.com/office/drawing/2014/main" id="{0A090C4F-025B-6C49-81F0-57B650348BA2}"/>
                </a:ext>
              </a:extLst>
            </p:cNvPr>
            <p:cNvSpPr/>
            <p:nvPr/>
          </p:nvSpPr>
          <p:spPr>
            <a:xfrm>
              <a:off x="694627" y="2735051"/>
              <a:ext cx="3181615" cy="61311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D58CE48-1CE3-CC4F-B5F7-2E8DADCA8158}"/>
                </a:ext>
              </a:extLst>
            </p:cNvPr>
            <p:cNvSpPr txBox="1"/>
            <p:nvPr/>
          </p:nvSpPr>
          <p:spPr>
            <a:xfrm>
              <a:off x="693786" y="2735051"/>
              <a:ext cx="3049959" cy="613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3D-</a:t>
              </a:r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визуализация зданий и этажей, интерактивное взаимодействие с 3</a:t>
              </a:r>
              <a:r>
                <a:rPr lang="en-US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D-</a:t>
              </a:r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моделью, публикация 3</a:t>
              </a:r>
              <a:r>
                <a:rPr lang="en-US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D-</a:t>
              </a:r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моделей на сайте компании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36" name="Group 8">
            <a:extLst>
              <a:ext uri="{FF2B5EF4-FFF2-40B4-BE49-F238E27FC236}">
                <a16:creationId xmlns:a16="http://schemas.microsoft.com/office/drawing/2014/main" id="{C252B526-0990-5D41-B26D-47C4021E0518}"/>
              </a:ext>
            </a:extLst>
          </p:cNvPr>
          <p:cNvGrpSpPr/>
          <p:nvPr/>
        </p:nvGrpSpPr>
        <p:grpSpPr>
          <a:xfrm>
            <a:off x="521659" y="3669618"/>
            <a:ext cx="10648957" cy="324000"/>
            <a:chOff x="694627" y="2756512"/>
            <a:chExt cx="3259356" cy="830164"/>
          </a:xfrm>
        </p:grpSpPr>
        <p:sp>
          <p:nvSpPr>
            <p:cNvPr id="37" name="Rounded Rectangle 9">
              <a:extLst>
                <a:ext uri="{FF2B5EF4-FFF2-40B4-BE49-F238E27FC236}">
                  <a16:creationId xmlns:a16="http://schemas.microsoft.com/office/drawing/2014/main" id="{C729330E-F5F1-7241-A8E6-615F8BE2EB43}"/>
                </a:ext>
              </a:extLst>
            </p:cNvPr>
            <p:cNvSpPr/>
            <p:nvPr/>
          </p:nvSpPr>
          <p:spPr>
            <a:xfrm>
              <a:off x="694627" y="2756514"/>
              <a:ext cx="3218499" cy="83016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A2C4367-FA9E-FD47-AA48-2F4A0A70348D}"/>
                </a:ext>
              </a:extLst>
            </p:cNvPr>
            <p:cNvSpPr txBox="1"/>
            <p:nvPr/>
          </p:nvSpPr>
          <p:spPr>
            <a:xfrm>
              <a:off x="694730" y="2756512"/>
              <a:ext cx="3259253" cy="83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Учет различных видов цен, формирование прайс-листа, групповое изменение цен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39" name="Group 11">
            <a:extLst>
              <a:ext uri="{FF2B5EF4-FFF2-40B4-BE49-F238E27FC236}">
                <a16:creationId xmlns:a16="http://schemas.microsoft.com/office/drawing/2014/main" id="{DB00C171-93CB-6C41-ACCB-9F7BE7F93A43}"/>
              </a:ext>
            </a:extLst>
          </p:cNvPr>
          <p:cNvGrpSpPr/>
          <p:nvPr/>
        </p:nvGrpSpPr>
        <p:grpSpPr>
          <a:xfrm>
            <a:off x="530857" y="4379778"/>
            <a:ext cx="10515599" cy="324000"/>
            <a:chOff x="694627" y="2760770"/>
            <a:chExt cx="3204654" cy="885508"/>
          </a:xfrm>
        </p:grpSpPr>
        <p:sp>
          <p:nvSpPr>
            <p:cNvPr id="40" name="Rounded Rectangle 12">
              <a:extLst>
                <a:ext uri="{FF2B5EF4-FFF2-40B4-BE49-F238E27FC236}">
                  <a16:creationId xmlns:a16="http://schemas.microsoft.com/office/drawing/2014/main" id="{DCF78612-BD07-A747-980E-DE09B79C0754}"/>
                </a:ext>
              </a:extLst>
            </p:cNvPr>
            <p:cNvSpPr/>
            <p:nvPr/>
          </p:nvSpPr>
          <p:spPr>
            <a:xfrm>
              <a:off x="694627" y="2760770"/>
              <a:ext cx="3204654" cy="88550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491D276-9877-074A-8317-BFF2142197DA}"/>
                </a:ext>
              </a:extLst>
            </p:cNvPr>
            <p:cNvSpPr txBox="1"/>
            <p:nvPr/>
          </p:nvSpPr>
          <p:spPr>
            <a:xfrm>
              <a:off x="694770" y="2760770"/>
              <a:ext cx="2907030" cy="885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Групповое создание объектов недвижимости по заданному образцу (по срезу этажа)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42" name="Group 14">
            <a:extLst>
              <a:ext uri="{FF2B5EF4-FFF2-40B4-BE49-F238E27FC236}">
                <a16:creationId xmlns:a16="http://schemas.microsoft.com/office/drawing/2014/main" id="{61EE0C51-B0AF-4543-A0F2-37F6F930D074}"/>
              </a:ext>
            </a:extLst>
          </p:cNvPr>
          <p:cNvGrpSpPr/>
          <p:nvPr/>
        </p:nvGrpSpPr>
        <p:grpSpPr>
          <a:xfrm>
            <a:off x="522000" y="4726020"/>
            <a:ext cx="10521684" cy="324001"/>
            <a:chOff x="692772" y="2380499"/>
            <a:chExt cx="3208508" cy="576002"/>
          </a:xfrm>
        </p:grpSpPr>
        <p:sp>
          <p:nvSpPr>
            <p:cNvPr id="43" name="Rounded Rectangle 15">
              <a:extLst>
                <a:ext uri="{FF2B5EF4-FFF2-40B4-BE49-F238E27FC236}">
                  <a16:creationId xmlns:a16="http://schemas.microsoft.com/office/drawing/2014/main" id="{BF215D1C-4A34-8347-ABB2-975F46FE6C38}"/>
                </a:ext>
              </a:extLst>
            </p:cNvPr>
            <p:cNvSpPr/>
            <p:nvPr/>
          </p:nvSpPr>
          <p:spPr>
            <a:xfrm>
              <a:off x="694627" y="2380501"/>
              <a:ext cx="3206653" cy="5760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F48BE76-8D29-7241-941A-CA953EA7DBE5}"/>
                </a:ext>
              </a:extLst>
            </p:cNvPr>
            <p:cNvSpPr txBox="1"/>
            <p:nvPr/>
          </p:nvSpPr>
          <p:spPr>
            <a:xfrm>
              <a:off x="692772" y="2380499"/>
              <a:ext cx="3151390" cy="576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Загрузка объектов недвижимости из файла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45" name="Group 17">
            <a:extLst>
              <a:ext uri="{FF2B5EF4-FFF2-40B4-BE49-F238E27FC236}">
                <a16:creationId xmlns:a16="http://schemas.microsoft.com/office/drawing/2014/main" id="{88EB5FF4-0DDC-6D4C-8D0F-FF3D4EB8D312}"/>
              </a:ext>
            </a:extLst>
          </p:cNvPr>
          <p:cNvGrpSpPr/>
          <p:nvPr/>
        </p:nvGrpSpPr>
        <p:grpSpPr>
          <a:xfrm>
            <a:off x="521530" y="5426835"/>
            <a:ext cx="10515595" cy="324000"/>
            <a:chOff x="694627" y="2308074"/>
            <a:chExt cx="3204654" cy="885508"/>
          </a:xfrm>
        </p:grpSpPr>
        <p:sp>
          <p:nvSpPr>
            <p:cNvPr id="46" name="Rounded Rectangle 18">
              <a:extLst>
                <a:ext uri="{FF2B5EF4-FFF2-40B4-BE49-F238E27FC236}">
                  <a16:creationId xmlns:a16="http://schemas.microsoft.com/office/drawing/2014/main" id="{06400843-8A07-AE44-82B7-405A32C423F4}"/>
                </a:ext>
              </a:extLst>
            </p:cNvPr>
            <p:cNvSpPr/>
            <p:nvPr/>
          </p:nvSpPr>
          <p:spPr>
            <a:xfrm>
              <a:off x="694627" y="2308074"/>
              <a:ext cx="3204654" cy="88550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119332F-9E76-2840-A0C9-B90878020C6E}"/>
                </a:ext>
              </a:extLst>
            </p:cNvPr>
            <p:cNvSpPr txBox="1"/>
            <p:nvPr/>
          </p:nvSpPr>
          <p:spPr>
            <a:xfrm>
              <a:off x="694770" y="2308074"/>
              <a:ext cx="2907030" cy="885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Печать презентаций объектов недвижимости по макетам формата </a:t>
              </a:r>
              <a:r>
                <a:rPr lang="en-US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Microsoft Word</a:t>
              </a:r>
            </a:p>
          </p:txBody>
        </p:sp>
      </p:grpSp>
      <p:grpSp>
        <p:nvGrpSpPr>
          <p:cNvPr id="48" name="Group 14">
            <a:extLst>
              <a:ext uri="{FF2B5EF4-FFF2-40B4-BE49-F238E27FC236}">
                <a16:creationId xmlns:a16="http://schemas.microsoft.com/office/drawing/2014/main" id="{2CA3A64F-92F8-164C-9717-ABF3F9D55B9C}"/>
              </a:ext>
            </a:extLst>
          </p:cNvPr>
          <p:cNvGrpSpPr/>
          <p:nvPr/>
        </p:nvGrpSpPr>
        <p:grpSpPr>
          <a:xfrm>
            <a:off x="524109" y="2919211"/>
            <a:ext cx="10515591" cy="324000"/>
            <a:chOff x="694627" y="2757742"/>
            <a:chExt cx="3552144" cy="612032"/>
          </a:xfrm>
        </p:grpSpPr>
        <p:sp>
          <p:nvSpPr>
            <p:cNvPr id="49" name="Rounded Rectangle 15">
              <a:extLst>
                <a:ext uri="{FF2B5EF4-FFF2-40B4-BE49-F238E27FC236}">
                  <a16:creationId xmlns:a16="http://schemas.microsoft.com/office/drawing/2014/main" id="{5963B496-1C71-E343-8E1F-E0629B5AF300}"/>
                </a:ext>
              </a:extLst>
            </p:cNvPr>
            <p:cNvSpPr/>
            <p:nvPr/>
          </p:nvSpPr>
          <p:spPr>
            <a:xfrm>
              <a:off x="694627" y="2757743"/>
              <a:ext cx="3552144" cy="61203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4E0D757-46CF-EF48-9F97-05885698F4B3}"/>
                </a:ext>
              </a:extLst>
            </p:cNvPr>
            <p:cNvSpPr txBox="1"/>
            <p:nvPr/>
          </p:nvSpPr>
          <p:spPr>
            <a:xfrm>
              <a:off x="694785" y="2757742"/>
              <a:ext cx="2907030" cy="612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Регистрация данных по обмерам БТИ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51" name="Group 17">
            <a:extLst>
              <a:ext uri="{FF2B5EF4-FFF2-40B4-BE49-F238E27FC236}">
                <a16:creationId xmlns:a16="http://schemas.microsoft.com/office/drawing/2014/main" id="{DBFB730F-E771-AD4F-A7C8-364B27B4788F}"/>
              </a:ext>
            </a:extLst>
          </p:cNvPr>
          <p:cNvGrpSpPr/>
          <p:nvPr/>
        </p:nvGrpSpPr>
        <p:grpSpPr>
          <a:xfrm>
            <a:off x="521531" y="6133937"/>
            <a:ext cx="10515592" cy="324003"/>
            <a:chOff x="694627" y="2734190"/>
            <a:chExt cx="3040181" cy="373849"/>
          </a:xfrm>
        </p:grpSpPr>
        <p:sp>
          <p:nvSpPr>
            <p:cNvPr id="52" name="Rounded Rectangle 18">
              <a:extLst>
                <a:ext uri="{FF2B5EF4-FFF2-40B4-BE49-F238E27FC236}">
                  <a16:creationId xmlns:a16="http://schemas.microsoft.com/office/drawing/2014/main" id="{0AFA8AF2-9B9E-794C-B497-90CF90BEE77D}"/>
                </a:ext>
              </a:extLst>
            </p:cNvPr>
            <p:cNvSpPr/>
            <p:nvPr/>
          </p:nvSpPr>
          <p:spPr>
            <a:xfrm>
              <a:off x="694627" y="2734190"/>
              <a:ext cx="3040181" cy="37384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E775BDF-EEB7-F54B-89A4-E97C8F1E50E1}"/>
                </a:ext>
              </a:extLst>
            </p:cNvPr>
            <p:cNvSpPr txBox="1"/>
            <p:nvPr/>
          </p:nvSpPr>
          <p:spPr>
            <a:xfrm>
              <a:off x="694785" y="2734193"/>
              <a:ext cx="2572127" cy="373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Регистрация правообладателей объектов первичной недвижимости и их долей</a:t>
              </a:r>
              <a:endParaRPr lang="en-US" sz="16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54" name="Group 4">
            <a:extLst>
              <a:ext uri="{FF2B5EF4-FFF2-40B4-BE49-F238E27FC236}">
                <a16:creationId xmlns:a16="http://schemas.microsoft.com/office/drawing/2014/main" id="{FEF0C32A-407F-3C46-BABE-C3ADCE5D9E47}"/>
              </a:ext>
            </a:extLst>
          </p:cNvPr>
          <p:cNvGrpSpPr/>
          <p:nvPr/>
        </p:nvGrpSpPr>
        <p:grpSpPr>
          <a:xfrm>
            <a:off x="521530" y="6481193"/>
            <a:ext cx="10515593" cy="338554"/>
            <a:chOff x="694627" y="2749202"/>
            <a:chExt cx="2941545" cy="531806"/>
          </a:xfrm>
        </p:grpSpPr>
        <p:sp>
          <p:nvSpPr>
            <p:cNvPr id="55" name="Rounded Rectangle 5">
              <a:extLst>
                <a:ext uri="{FF2B5EF4-FFF2-40B4-BE49-F238E27FC236}">
                  <a16:creationId xmlns:a16="http://schemas.microsoft.com/office/drawing/2014/main" id="{D88DDF90-1AA0-224F-8017-6F710D69109D}"/>
                </a:ext>
              </a:extLst>
            </p:cNvPr>
            <p:cNvSpPr/>
            <p:nvPr/>
          </p:nvSpPr>
          <p:spPr>
            <a:xfrm>
              <a:off x="694627" y="2760634"/>
              <a:ext cx="2941545" cy="50894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8945708-BCB2-DE47-BDE4-ED915B697290}"/>
                </a:ext>
              </a:extLst>
            </p:cNvPr>
            <p:cNvSpPr txBox="1"/>
            <p:nvPr/>
          </p:nvSpPr>
          <p:spPr>
            <a:xfrm>
              <a:off x="694758" y="2749202"/>
              <a:ext cx="2758986" cy="5318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Визуализация показателей по недвижимости в формате информационных панелей с диаграммами (</a:t>
              </a:r>
              <a:r>
                <a:rPr lang="ru-RU" sz="1600" dirty="0" err="1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дашбордов</a:t>
              </a:r>
              <a:r>
                <a:rPr lang="ru-RU" sz="16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)</a:t>
              </a:r>
              <a:endParaRPr lang="en-US" sz="16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514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ru-RU" sz="2400" b="1" dirty="0">
                <a:latin typeface="Arial" panose="020B0604020202020204" pitchFamily="34" charset="0"/>
              </a:rPr>
              <a:t> </a:t>
            </a:r>
            <a:r>
              <a:rPr lang="ru-RU" altLang="ru-RU" sz="2400" b="1" dirty="0">
                <a:latin typeface="Arial" panose="020B0604020202020204" pitchFamily="34" charset="0"/>
              </a:rPr>
              <a:t>КАРТОЧКА ОБЪЕКТА НЕДВИЖИМОСТИ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9303A3-C3C7-BD46-B72F-B86BB62E0A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5901" y="1290170"/>
            <a:ext cx="7006461" cy="5365110"/>
          </a:xfrm>
          <a:prstGeom prst="rect">
            <a:avLst/>
          </a:prstGeom>
        </p:spPr>
      </p:pic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F0B25BDD-41B4-E44E-9507-412BA1CE63FC}"/>
              </a:ext>
            </a:extLst>
          </p:cNvPr>
          <p:cNvSpPr/>
          <p:nvPr/>
        </p:nvSpPr>
        <p:spPr>
          <a:xfrm>
            <a:off x="8697132" y="1332000"/>
            <a:ext cx="2340000" cy="1700449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accent2"/>
                </a:solidFill>
                <a:latin typeface="Arial" charset="0"/>
              </a:rPr>
              <a:t>Карточка объекта недвижимости содержит информацию о различных характеристиках объекта</a:t>
            </a:r>
            <a:endParaRPr lang="ru-RU" altLang="ru-RU" sz="1400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2DF280A-BFB9-D347-920F-B5F6DBD65881}"/>
              </a:ext>
            </a:extLst>
          </p:cNvPr>
          <p:cNvSpPr/>
          <p:nvPr/>
        </p:nvSpPr>
        <p:spPr>
          <a:xfrm>
            <a:off x="8697132" y="3589245"/>
            <a:ext cx="2340000" cy="1598575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accent2"/>
                </a:solidFill>
                <a:latin typeface="Arial" charset="0"/>
              </a:rPr>
              <a:t>Каждый объект недвижимости относится к определенному типу недвижимости и типу объекта</a:t>
            </a:r>
            <a:endParaRPr lang="ru-RU" altLang="ru-RU" sz="1400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6" name="Rounded Rectangle 21">
            <a:extLst>
              <a:ext uri="{FF2B5EF4-FFF2-40B4-BE49-F238E27FC236}">
                <a16:creationId xmlns:a16="http://schemas.microsoft.com/office/drawing/2014/main" id="{9D48A1AD-EEF5-D94A-AC59-FCCEAEDB173E}"/>
              </a:ext>
            </a:extLst>
          </p:cNvPr>
          <p:cNvSpPr/>
          <p:nvPr/>
        </p:nvSpPr>
        <p:spPr>
          <a:xfrm>
            <a:off x="4470226" y="2035732"/>
            <a:ext cx="3145481" cy="470181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5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394466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ru-RU" sz="2400" b="1" dirty="0">
                <a:latin typeface="Arial" panose="020B0604020202020204" pitchFamily="34" charset="0"/>
              </a:rPr>
              <a:t> </a:t>
            </a:r>
            <a:r>
              <a:rPr lang="ru-RU" altLang="ru-RU" sz="2400" b="1" dirty="0">
                <a:latin typeface="Arial" panose="020B0604020202020204" pitchFamily="34" charset="0"/>
              </a:rPr>
              <a:t>КАРТОЧКА ОБЪЕКТА НЕДВИЖИМОСТИ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8E3A7C4-F2F8-5748-99E2-3DF9A3D0841D}"/>
              </a:ext>
            </a:extLst>
          </p:cNvPr>
          <p:cNvSpPr/>
          <p:nvPr/>
        </p:nvSpPr>
        <p:spPr>
          <a:xfrm>
            <a:off x="8697132" y="1332000"/>
            <a:ext cx="2340000" cy="1329736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accent2"/>
                </a:solidFill>
                <a:latin typeface="Arial" charset="0"/>
              </a:rPr>
              <a:t>Тип недвижимости определяет назначение объекта</a:t>
            </a:r>
            <a:endParaRPr lang="ru-RU" altLang="ru-RU" sz="1400" dirty="0">
              <a:solidFill>
                <a:schemeClr val="accent2"/>
              </a:solidFill>
              <a:latin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9303A3-C3C7-BD46-B72F-B86BB62E0A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4326" y="1290170"/>
            <a:ext cx="7009612" cy="5365110"/>
          </a:xfrm>
          <a:prstGeom prst="rect">
            <a:avLst/>
          </a:prstGeom>
        </p:spPr>
      </p:pic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4697D8D-466B-5D4E-BD8A-063DF9274C80}"/>
              </a:ext>
            </a:extLst>
          </p:cNvPr>
          <p:cNvSpPr/>
          <p:nvPr/>
        </p:nvSpPr>
        <p:spPr>
          <a:xfrm>
            <a:off x="5192049" y="2234658"/>
            <a:ext cx="2167200" cy="1021976"/>
          </a:xfrm>
          <a:prstGeom prst="roundRect">
            <a:avLst>
              <a:gd name="adj" fmla="val 9382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52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90013CC-F614-0D4F-860D-5EA16CA186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382" y="1290170"/>
            <a:ext cx="7005494" cy="53651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ru-RU" sz="2400" b="1" dirty="0">
                <a:latin typeface="Arial" panose="020B0604020202020204" pitchFamily="34" charset="0"/>
              </a:rPr>
              <a:t> </a:t>
            </a:r>
            <a:r>
              <a:rPr lang="ru-RU" altLang="ru-RU" sz="2400" b="1" dirty="0">
                <a:latin typeface="Arial" panose="020B0604020202020204" pitchFamily="34" charset="0"/>
              </a:rPr>
              <a:t>КАРТОЧКА ОБЪЕКТА НЕДВИЖИМОСТИ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FCB26F5-0C8C-EE46-9354-452331CE250F}"/>
              </a:ext>
            </a:extLst>
          </p:cNvPr>
          <p:cNvSpPr/>
          <p:nvPr/>
        </p:nvSpPr>
        <p:spPr>
          <a:xfrm>
            <a:off x="2687863" y="4430852"/>
            <a:ext cx="2169363" cy="1067822"/>
          </a:xfrm>
          <a:prstGeom prst="roundRect">
            <a:avLst>
              <a:gd name="adj" fmla="val 10607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C89C10CA-9243-264E-AAC5-A9531A87581F}"/>
              </a:ext>
            </a:extLst>
          </p:cNvPr>
          <p:cNvSpPr/>
          <p:nvPr/>
        </p:nvSpPr>
        <p:spPr>
          <a:xfrm>
            <a:off x="8697132" y="1332000"/>
            <a:ext cx="2340000" cy="1329736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accent2"/>
                </a:solidFill>
                <a:latin typeface="Arial" charset="0"/>
              </a:rPr>
              <a:t>Система позволяет произвольным образом классифицировать объекты по типам</a:t>
            </a:r>
            <a:endParaRPr lang="ru-RU" altLang="ru-RU" sz="1400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426057A0-6404-064E-BAFF-481D434900BE}"/>
              </a:ext>
            </a:extLst>
          </p:cNvPr>
          <p:cNvSpPr/>
          <p:nvPr/>
        </p:nvSpPr>
        <p:spPr>
          <a:xfrm>
            <a:off x="5177999" y="2244290"/>
            <a:ext cx="2457016" cy="277987"/>
          </a:xfrm>
          <a:prstGeom prst="roundRect">
            <a:avLst>
              <a:gd name="adj" fmla="val 23149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1AA9E074-BC80-674C-9297-4EC6C6200988}"/>
              </a:ext>
            </a:extLst>
          </p:cNvPr>
          <p:cNvCxnSpPr>
            <a:cxnSpLocks/>
          </p:cNvCxnSpPr>
          <p:nvPr/>
        </p:nvCxnSpPr>
        <p:spPr>
          <a:xfrm flipH="1">
            <a:off x="4610100" y="2582178"/>
            <a:ext cx="513849" cy="846822"/>
          </a:xfrm>
          <a:prstGeom prst="straightConnector1">
            <a:avLst/>
          </a:prstGeom>
          <a:ln w="22225">
            <a:solidFill>
              <a:srgbClr val="394966"/>
            </a:solidFill>
            <a:headEnd type="none" w="lg" len="lg"/>
            <a:tailEnd type="stealth" w="lg" len="lg"/>
          </a:ln>
          <a:effectLst/>
          <a:scene3d>
            <a:camera prst="orthographicFront"/>
            <a:lightRig rig="threePt" dir="t"/>
          </a:scene3d>
          <a:sp3d>
            <a:bevelB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F08D14FA-0BF0-4045-82EB-EDF77E59596C}"/>
              </a:ext>
            </a:extLst>
          </p:cNvPr>
          <p:cNvSpPr/>
          <p:nvPr/>
        </p:nvSpPr>
        <p:spPr>
          <a:xfrm>
            <a:off x="8697132" y="2892792"/>
            <a:ext cx="2340000" cy="1329736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accent2"/>
                </a:solidFill>
                <a:latin typeface="Arial" charset="0"/>
              </a:rPr>
              <a:t>При этом каждый тип объекта относится к одной из заданных категорий</a:t>
            </a:r>
            <a:endParaRPr lang="ru-RU" altLang="ru-RU" sz="1400" dirty="0">
              <a:solidFill>
                <a:schemeClr val="accent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49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КАРТОЧКА ОБЪЕКТА НЕДВИЖИМОСТИ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370CA6-E56A-BE44-924F-0C2411654F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385" y="1290170"/>
            <a:ext cx="7005494" cy="5365106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E82BFA1-8ED0-6148-83AE-F414609B84C4}"/>
              </a:ext>
            </a:extLst>
          </p:cNvPr>
          <p:cNvSpPr/>
          <p:nvPr/>
        </p:nvSpPr>
        <p:spPr>
          <a:xfrm>
            <a:off x="1138824" y="2501075"/>
            <a:ext cx="1091029" cy="221175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FAB96345-27CB-3D4C-853D-0D0FD5F8B02C}"/>
              </a:ext>
            </a:extLst>
          </p:cNvPr>
          <p:cNvSpPr/>
          <p:nvPr/>
        </p:nvSpPr>
        <p:spPr>
          <a:xfrm>
            <a:off x="8697132" y="1332000"/>
            <a:ext cx="2340000" cy="1989170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accent2"/>
                </a:solidFill>
                <a:latin typeface="Arial" charset="0"/>
              </a:rPr>
              <a:t>Состав отображаемых в карточке объекта характеристик зависит от заданного типа недвижимости и типа объекта</a:t>
            </a:r>
            <a:endParaRPr lang="ru-RU" altLang="ru-RU" sz="1400" dirty="0">
              <a:solidFill>
                <a:schemeClr val="accent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9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КАРТОЧКА ОБЪЕКТА НЕДВИЖИМОСТИ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DC9656-72C3-114E-B2C2-37758E9BDA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4328" y="1290170"/>
            <a:ext cx="7009608" cy="5365106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A36CF10-F021-7649-96F4-20032ACD939B}"/>
              </a:ext>
            </a:extLst>
          </p:cNvPr>
          <p:cNvSpPr/>
          <p:nvPr/>
        </p:nvSpPr>
        <p:spPr>
          <a:xfrm>
            <a:off x="2185432" y="2508988"/>
            <a:ext cx="691584" cy="199719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2680F348-1F76-AA48-AB56-CF0A0761C421}"/>
              </a:ext>
            </a:extLst>
          </p:cNvPr>
          <p:cNvSpPr/>
          <p:nvPr/>
        </p:nvSpPr>
        <p:spPr>
          <a:xfrm>
            <a:off x="8697132" y="1332000"/>
            <a:ext cx="2340000" cy="1989170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accent2"/>
                </a:solidFill>
                <a:latin typeface="Arial" charset="0"/>
              </a:rPr>
              <a:t>Состав отображаемых в карточке объекта характеристик зависит от заданного типа недвижимости и типа объекта</a:t>
            </a:r>
            <a:endParaRPr lang="ru-RU" altLang="ru-RU" sz="1400" dirty="0">
              <a:solidFill>
                <a:schemeClr val="accent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79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КАРТОЧКА ОБЪЕКТА НЕДВИЖИМОСТИ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26FBF5-F9E3-474E-A2E4-5AD4C8F7DA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4328" y="1290170"/>
            <a:ext cx="7009608" cy="5365106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0D4ECC8-8E4F-7A41-ABD7-73416A7B4D1A}"/>
              </a:ext>
            </a:extLst>
          </p:cNvPr>
          <p:cNvSpPr/>
          <p:nvPr/>
        </p:nvSpPr>
        <p:spPr>
          <a:xfrm>
            <a:off x="2841728" y="2503435"/>
            <a:ext cx="996847" cy="212213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FF2FC455-ABB9-AB45-8B00-A36755D8F560}"/>
              </a:ext>
            </a:extLst>
          </p:cNvPr>
          <p:cNvSpPr/>
          <p:nvPr/>
        </p:nvSpPr>
        <p:spPr>
          <a:xfrm>
            <a:off x="8697132" y="1332000"/>
            <a:ext cx="2340000" cy="1989170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accent2"/>
                </a:solidFill>
                <a:latin typeface="Arial" charset="0"/>
              </a:rPr>
              <a:t>Состав отображаемых в карточке объекта характеристик зависит от заданного типа недвижимости и типа объекта</a:t>
            </a:r>
            <a:endParaRPr lang="ru-RU" altLang="ru-RU" sz="1400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E2481B7-2E0C-2549-A15D-AA02421CCA99}"/>
              </a:ext>
            </a:extLst>
          </p:cNvPr>
          <p:cNvSpPr/>
          <p:nvPr/>
        </p:nvSpPr>
        <p:spPr>
          <a:xfrm>
            <a:off x="4373592" y="1332000"/>
            <a:ext cx="129397" cy="11723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69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КАРТОЧКА ОБЪЕКТА НЕДВИЖИМОСТИ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1B84B6-107A-7340-A101-5D3A7E1A9B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4328" y="1290170"/>
            <a:ext cx="7009608" cy="5365106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AA88598-0E82-3846-9909-007264E80B30}"/>
              </a:ext>
            </a:extLst>
          </p:cNvPr>
          <p:cNvSpPr/>
          <p:nvPr/>
        </p:nvSpPr>
        <p:spPr>
          <a:xfrm>
            <a:off x="3796471" y="2498204"/>
            <a:ext cx="804406" cy="214672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534CA614-7EAD-CC4A-87D7-E5115E5E7D76}"/>
              </a:ext>
            </a:extLst>
          </p:cNvPr>
          <p:cNvSpPr/>
          <p:nvPr/>
        </p:nvSpPr>
        <p:spPr>
          <a:xfrm>
            <a:off x="8697132" y="1332000"/>
            <a:ext cx="2340000" cy="1989170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accent2"/>
                </a:solidFill>
                <a:latin typeface="Arial" charset="0"/>
              </a:rPr>
              <a:t>Состав отображаемых в карточке объекта характеристик зависит от заданного типа недвижимости и типа объекта</a:t>
            </a:r>
            <a:endParaRPr lang="ru-RU" altLang="ru-RU" sz="1400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595DD71E-048B-4048-908C-86C0EC926D93}"/>
              </a:ext>
            </a:extLst>
          </p:cNvPr>
          <p:cNvSpPr/>
          <p:nvPr/>
        </p:nvSpPr>
        <p:spPr>
          <a:xfrm>
            <a:off x="4373592" y="1332000"/>
            <a:ext cx="129397" cy="11723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73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КАРТОЧКА ОБЪЕКТА НЕДВИЖИМОСТИ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1B84B6-107A-7340-A101-5D3A7E1A9B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5218" y="1290170"/>
            <a:ext cx="7007828" cy="5365106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AA88598-0E82-3846-9909-007264E80B30}"/>
              </a:ext>
            </a:extLst>
          </p:cNvPr>
          <p:cNvSpPr/>
          <p:nvPr/>
        </p:nvSpPr>
        <p:spPr>
          <a:xfrm>
            <a:off x="4950051" y="2504554"/>
            <a:ext cx="914174" cy="214672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534CA614-7EAD-CC4A-87D7-E5115E5E7D76}"/>
              </a:ext>
            </a:extLst>
          </p:cNvPr>
          <p:cNvSpPr/>
          <p:nvPr/>
        </p:nvSpPr>
        <p:spPr>
          <a:xfrm>
            <a:off x="8697132" y="1331999"/>
            <a:ext cx="2340000" cy="2834755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accent2"/>
                </a:solidFill>
                <a:latin typeface="Arial" charset="0"/>
              </a:rPr>
              <a:t>Если требуется хранить какие-либо сведения об объектах недвижимости, не предусмотренные в типовой поставке продукта, то необходимые для этого реквизиты можно добавить в неограниченном количестве </a:t>
            </a:r>
            <a:endParaRPr lang="ru-RU" altLang="ru-RU" sz="1400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595DD71E-048B-4048-908C-86C0EC926D93}"/>
              </a:ext>
            </a:extLst>
          </p:cNvPr>
          <p:cNvSpPr/>
          <p:nvPr/>
        </p:nvSpPr>
        <p:spPr>
          <a:xfrm>
            <a:off x="4373592" y="1332000"/>
            <a:ext cx="129397" cy="11723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71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B66A559-5E28-684D-BF12-782C886ABE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4328" y="1290170"/>
            <a:ext cx="7009608" cy="53651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КАРТОЧКА ОБЪЕКТА НЕДВИЖИМОСТИ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0BF32B4A-DD9A-3242-8972-47BA0A59FBA9}"/>
              </a:ext>
            </a:extLst>
          </p:cNvPr>
          <p:cNvSpPr/>
          <p:nvPr/>
        </p:nvSpPr>
        <p:spPr>
          <a:xfrm>
            <a:off x="8697132" y="1332000"/>
            <a:ext cx="2340000" cy="2211300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accent2"/>
                </a:solidFill>
                <a:latin typeface="Arial" charset="0"/>
              </a:rPr>
              <a:t>К объекту недвижимости можно присоединить произвольные файлы: фотографии, отсканированные копии документов и т.д. </a:t>
            </a:r>
            <a:endParaRPr lang="ru-RU" altLang="ru-RU" sz="1400" dirty="0">
              <a:solidFill>
                <a:schemeClr val="accent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2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2270C1-0C7F-464F-A60A-DA8C5B2B89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5903" y="1290170"/>
            <a:ext cx="7006457" cy="53651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КАРТОЧКА ОБЪЕКТА НЕДВИЖИМОСТИ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E698785-F425-AC45-8715-73C9C5FA9620}"/>
              </a:ext>
            </a:extLst>
          </p:cNvPr>
          <p:cNvSpPr/>
          <p:nvPr/>
        </p:nvSpPr>
        <p:spPr>
          <a:xfrm>
            <a:off x="1807713" y="2262879"/>
            <a:ext cx="2655916" cy="225845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2000"/>
            <a:ext cx="2340000" cy="1989170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accent2"/>
                </a:solidFill>
                <a:latin typeface="Arial" charset="0"/>
              </a:rPr>
              <a:t>Для квартир и помещений можно указать соответствующее здание</a:t>
            </a:r>
            <a:endParaRPr lang="ru-RU" altLang="ru-RU" sz="1400" dirty="0">
              <a:solidFill>
                <a:schemeClr val="accent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33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2270C1-0C7F-464F-A60A-DA8C5B2B89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5903" y="1291376"/>
            <a:ext cx="7006457" cy="53626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ЗДАНИЯ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2000"/>
            <a:ext cx="2340000" cy="1989170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accent2"/>
                </a:solidFill>
                <a:latin typeface="Arial" charset="0"/>
              </a:rPr>
              <a:t>Карточка здания содержит набор характеристик, распределенных по закладкам</a:t>
            </a:r>
            <a:endParaRPr lang="ru-RU" altLang="ru-RU" sz="1400" dirty="0">
              <a:solidFill>
                <a:schemeClr val="accent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22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2270C1-0C7F-464F-A60A-DA8C5B2B89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5904" y="1291376"/>
            <a:ext cx="7006455" cy="53626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ЗДАНИЯ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2000"/>
            <a:ext cx="2340000" cy="1989170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accent2"/>
                </a:solidFill>
                <a:latin typeface="Arial" charset="0"/>
              </a:rPr>
              <a:t>Карточка здания содержит набор характеристик, распределенных по закладкам</a:t>
            </a:r>
            <a:endParaRPr lang="ru-RU" altLang="ru-RU" sz="1400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7F0209B-D21A-8141-A69D-D136DC12FDFD}"/>
              </a:ext>
            </a:extLst>
          </p:cNvPr>
          <p:cNvSpPr/>
          <p:nvPr/>
        </p:nvSpPr>
        <p:spPr>
          <a:xfrm>
            <a:off x="1103378" y="2923966"/>
            <a:ext cx="799563" cy="225845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40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2270C1-0C7F-464F-A60A-DA8C5B2B89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7478" y="1291376"/>
            <a:ext cx="7003306" cy="53626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ЗДАНИЯ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2000"/>
            <a:ext cx="2340000" cy="1989170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accent2"/>
                </a:solidFill>
                <a:latin typeface="Arial" charset="0"/>
              </a:rPr>
              <a:t>Карточка здания содержит набор характеристик, распределенных по закладкам</a:t>
            </a:r>
            <a:endParaRPr lang="ru-RU" altLang="ru-RU" sz="1400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7F0209B-D21A-8141-A69D-D136DC12FDFD}"/>
              </a:ext>
            </a:extLst>
          </p:cNvPr>
          <p:cNvSpPr/>
          <p:nvPr/>
        </p:nvSpPr>
        <p:spPr>
          <a:xfrm>
            <a:off x="2451686" y="2923966"/>
            <a:ext cx="469539" cy="22584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5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2270C1-0C7F-464F-A60A-DA8C5B2B89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7478" y="1291375"/>
            <a:ext cx="7009619" cy="53675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ЗДАНИЯ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2000"/>
            <a:ext cx="2340000" cy="1989170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accent2"/>
                </a:solidFill>
                <a:latin typeface="Arial" charset="0"/>
              </a:rPr>
              <a:t>Карточка здания содержит набор характеристик, распределенных по закладкам</a:t>
            </a:r>
            <a:endParaRPr lang="ru-RU" altLang="ru-RU" sz="1400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7F0209B-D21A-8141-A69D-D136DC12FDFD}"/>
              </a:ext>
            </a:extLst>
          </p:cNvPr>
          <p:cNvSpPr/>
          <p:nvPr/>
        </p:nvSpPr>
        <p:spPr>
          <a:xfrm>
            <a:off x="4601762" y="2923966"/>
            <a:ext cx="989670" cy="225845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67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2270C1-0C7F-464F-A60A-DA8C5B2B89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7478" y="1291375"/>
            <a:ext cx="7009619" cy="53675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ЗДАНИЯ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2000"/>
            <a:ext cx="2340000" cy="1989170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accent2"/>
                </a:solidFill>
                <a:latin typeface="Arial" charset="0"/>
              </a:rPr>
              <a:t>Карточка здания содержит набор характеристик, распределенных по закладкам</a:t>
            </a:r>
            <a:endParaRPr lang="ru-RU" altLang="ru-RU" sz="1400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7F0209B-D21A-8141-A69D-D136DC12FDFD}"/>
              </a:ext>
            </a:extLst>
          </p:cNvPr>
          <p:cNvSpPr/>
          <p:nvPr/>
        </p:nvSpPr>
        <p:spPr>
          <a:xfrm>
            <a:off x="5529707" y="2923966"/>
            <a:ext cx="1081065" cy="225845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8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2270C1-0C7F-464F-A60A-DA8C5B2B89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7478" y="1291375"/>
            <a:ext cx="7009618" cy="53675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ЗДАНИЯ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2000"/>
            <a:ext cx="2340000" cy="1357014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accent2"/>
                </a:solidFill>
                <a:latin typeface="Arial" charset="0"/>
              </a:rPr>
              <a:t>Для новостроек в карточке здания устанавливается соответствующий признак</a:t>
            </a:r>
            <a:endParaRPr lang="ru-RU" altLang="ru-RU" sz="1400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7F0209B-D21A-8141-A69D-D136DC12FDFD}"/>
              </a:ext>
            </a:extLst>
          </p:cNvPr>
          <p:cNvSpPr/>
          <p:nvPr/>
        </p:nvSpPr>
        <p:spPr>
          <a:xfrm>
            <a:off x="4256320" y="2504020"/>
            <a:ext cx="694987" cy="184994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B6C9790E-412C-4ACA-7C85-7415B65A8CD7}"/>
              </a:ext>
            </a:extLst>
          </p:cNvPr>
          <p:cNvSpPr/>
          <p:nvPr/>
        </p:nvSpPr>
        <p:spPr>
          <a:xfrm>
            <a:off x="1854341" y="2929135"/>
            <a:ext cx="654081" cy="213599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Скругленный прямоугольник 4">
            <a:extLst>
              <a:ext uri="{FF2B5EF4-FFF2-40B4-BE49-F238E27FC236}">
                <a16:creationId xmlns:a16="http://schemas.microsoft.com/office/drawing/2014/main" id="{5A9D9B7C-A6FF-8EED-E225-ADFDBDD95C97}"/>
              </a:ext>
            </a:extLst>
          </p:cNvPr>
          <p:cNvSpPr/>
          <p:nvPr/>
        </p:nvSpPr>
        <p:spPr>
          <a:xfrm>
            <a:off x="8697132" y="2962911"/>
            <a:ext cx="2340000" cy="1520379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accent2"/>
                </a:solidFill>
                <a:latin typeface="Arial" charset="0"/>
              </a:rPr>
              <a:t>Информация по новостройкам отображается на соответствующих закладках</a:t>
            </a:r>
            <a:endParaRPr lang="ru-RU" altLang="ru-RU" sz="1400" dirty="0">
              <a:solidFill>
                <a:schemeClr val="accent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70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2270C1-0C7F-464F-A60A-DA8C5B2B89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7478" y="1291375"/>
            <a:ext cx="7009618" cy="53675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ЗДАНИЯ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2000"/>
            <a:ext cx="2340000" cy="1989170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Для компаний-застройщиков отображается информация о распределении долей объекта строительства (квартир) по правообладателям...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7F0209B-D21A-8141-A69D-D136DC12FDFD}"/>
              </a:ext>
            </a:extLst>
          </p:cNvPr>
          <p:cNvSpPr/>
          <p:nvPr/>
        </p:nvSpPr>
        <p:spPr>
          <a:xfrm>
            <a:off x="765012" y="3152633"/>
            <a:ext cx="6796678" cy="1514783"/>
          </a:xfrm>
          <a:prstGeom prst="roundRect">
            <a:avLst>
              <a:gd name="adj" fmla="val 5452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7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2270C1-0C7F-464F-A60A-DA8C5B2B89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7478" y="1291375"/>
            <a:ext cx="7009618" cy="53675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ЗДАНИЯ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2000"/>
            <a:ext cx="2340000" cy="1989170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…а также сводная информация о долях объекта строительства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7F0209B-D21A-8141-A69D-D136DC12FDFD}"/>
              </a:ext>
            </a:extLst>
          </p:cNvPr>
          <p:cNvSpPr/>
          <p:nvPr/>
        </p:nvSpPr>
        <p:spPr>
          <a:xfrm>
            <a:off x="765012" y="4600811"/>
            <a:ext cx="6796678" cy="1559845"/>
          </a:xfrm>
          <a:prstGeom prst="roundRect">
            <a:avLst>
              <a:gd name="adj" fmla="val 5452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2270C1-0C7F-464F-A60A-DA8C5B2B89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7478" y="1291375"/>
            <a:ext cx="7009617" cy="53675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ДОЛИ ОБЪЕКТОВ СТРОИТЕЛЬСТВА 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7F0209B-D21A-8141-A69D-D136DC12FDFD}"/>
              </a:ext>
            </a:extLst>
          </p:cNvPr>
          <p:cNvSpPr/>
          <p:nvPr/>
        </p:nvSpPr>
        <p:spPr>
          <a:xfrm>
            <a:off x="759759" y="5459505"/>
            <a:ext cx="5150223" cy="295836"/>
          </a:xfrm>
          <a:prstGeom prst="roundRect">
            <a:avLst>
              <a:gd name="adj" fmla="val 14565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Скругленный прямоугольник 4">
            <a:extLst>
              <a:ext uri="{FF2B5EF4-FFF2-40B4-BE49-F238E27FC236}">
                <a16:creationId xmlns:a16="http://schemas.microsoft.com/office/drawing/2014/main" id="{5D3334A6-AF50-5384-652F-5AAC5087BEB0}"/>
              </a:ext>
            </a:extLst>
          </p:cNvPr>
          <p:cNvSpPr/>
          <p:nvPr/>
        </p:nvSpPr>
        <p:spPr>
          <a:xfrm>
            <a:off x="8697132" y="1332000"/>
            <a:ext cx="2340000" cy="1989170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Правообладатель указывается для каждой доли (квартиры) индивидуально</a:t>
            </a:r>
          </a:p>
        </p:txBody>
      </p:sp>
    </p:spTree>
    <p:extLst>
      <p:ext uri="{BB962C8B-B14F-4D97-AF65-F5344CB8AC3E}">
        <p14:creationId xmlns:p14="http://schemas.microsoft.com/office/powerpoint/2010/main" val="164282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2270C1-0C7F-464F-A60A-DA8C5B2B89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7478" y="1291375"/>
            <a:ext cx="7009617" cy="53675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КВАРТИРОГРАММА</a:t>
            </a:r>
          </a:p>
        </p:txBody>
      </p:sp>
      <p:sp>
        <p:nvSpPr>
          <p:cNvPr id="6" name="Скругленный прямоугольник 4">
            <a:extLst>
              <a:ext uri="{FF2B5EF4-FFF2-40B4-BE49-F238E27FC236}">
                <a16:creationId xmlns:a16="http://schemas.microsoft.com/office/drawing/2014/main" id="{6BB05036-1D34-EF4D-AF2A-0B29BF3BBBAF}"/>
              </a:ext>
            </a:extLst>
          </p:cNvPr>
          <p:cNvSpPr/>
          <p:nvPr/>
        </p:nvSpPr>
        <p:spPr>
          <a:xfrm>
            <a:off x="8697132" y="1332000"/>
            <a:ext cx="2340000" cy="2407488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 err="1">
                <a:solidFill>
                  <a:schemeClr val="accent2"/>
                </a:solidFill>
                <a:latin typeface="Arial" charset="0"/>
              </a:rPr>
              <a:t>Квартирограмма</a:t>
            </a: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 (</a:t>
            </a:r>
            <a:r>
              <a:rPr lang="ru-RU" altLang="ru-RU" sz="1400" dirty="0" err="1">
                <a:solidFill>
                  <a:schemeClr val="accent2"/>
                </a:solidFill>
                <a:latin typeface="Arial" charset="0"/>
              </a:rPr>
              <a:t>шахматка</a:t>
            </a: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) выводит информацию по квартирам с возможностью раскраски по статусам или правообладателям.</a:t>
            </a:r>
          </a:p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Может выводиться как в карточке здания, так и в виде отдельного отчета.</a:t>
            </a:r>
          </a:p>
        </p:txBody>
      </p:sp>
      <p:sp>
        <p:nvSpPr>
          <p:cNvPr id="3" name="Скругленный прямоугольник 4">
            <a:extLst>
              <a:ext uri="{FF2B5EF4-FFF2-40B4-BE49-F238E27FC236}">
                <a16:creationId xmlns:a16="http://schemas.microsoft.com/office/drawing/2014/main" id="{932A8303-EA2B-9DBE-7F5F-1F0EC1083BE8}"/>
              </a:ext>
            </a:extLst>
          </p:cNvPr>
          <p:cNvSpPr/>
          <p:nvPr/>
        </p:nvSpPr>
        <p:spPr>
          <a:xfrm>
            <a:off x="8697132" y="3927347"/>
            <a:ext cx="2340000" cy="992669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Содержание и оформление ячейки </a:t>
            </a:r>
            <a:r>
              <a:rPr lang="ru-RU" altLang="ru-RU" sz="1400" dirty="0" err="1">
                <a:solidFill>
                  <a:schemeClr val="accent2"/>
                </a:solidFill>
                <a:latin typeface="Arial" charset="0"/>
              </a:rPr>
              <a:t>квартирограммы</a:t>
            </a: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 настраивается</a:t>
            </a:r>
          </a:p>
        </p:txBody>
      </p:sp>
      <p:sp>
        <p:nvSpPr>
          <p:cNvPr id="9" name="Скругленный прямоугольник 4">
            <a:extLst>
              <a:ext uri="{FF2B5EF4-FFF2-40B4-BE49-F238E27FC236}">
                <a16:creationId xmlns:a16="http://schemas.microsoft.com/office/drawing/2014/main" id="{13385F19-6802-AE89-32AB-F7FE60D0FAB6}"/>
              </a:ext>
            </a:extLst>
          </p:cNvPr>
          <p:cNvSpPr/>
          <p:nvPr/>
        </p:nvSpPr>
        <p:spPr>
          <a:xfrm>
            <a:off x="8697132" y="5107875"/>
            <a:ext cx="2340000" cy="910784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Предусмотрен отбор (фильтр) квартир по заданным условиям</a:t>
            </a:r>
          </a:p>
        </p:txBody>
      </p:sp>
    </p:spTree>
    <p:extLst>
      <p:ext uri="{BB962C8B-B14F-4D97-AF65-F5344CB8AC3E}">
        <p14:creationId xmlns:p14="http://schemas.microsoft.com/office/powerpoint/2010/main" val="166705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2270C1-0C7F-464F-A60A-DA8C5B2B89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7479" y="1291375"/>
            <a:ext cx="7009615" cy="53675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КВАРТИРОГРАММА</a:t>
            </a:r>
          </a:p>
        </p:txBody>
      </p:sp>
      <p:sp>
        <p:nvSpPr>
          <p:cNvPr id="6" name="Скругленный прямоугольник 4">
            <a:extLst>
              <a:ext uri="{FF2B5EF4-FFF2-40B4-BE49-F238E27FC236}">
                <a16:creationId xmlns:a16="http://schemas.microsoft.com/office/drawing/2014/main" id="{46A77CF1-8C82-514E-A33E-3CC72CC73074}"/>
              </a:ext>
            </a:extLst>
          </p:cNvPr>
          <p:cNvSpPr/>
          <p:nvPr/>
        </p:nvSpPr>
        <p:spPr>
          <a:xfrm>
            <a:off x="8697132" y="1331999"/>
            <a:ext cx="2340000" cy="1902519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Реестр объектов недвижимости выводит разноплановую информацию по объектам, с возможностью различных группировок и отборов</a:t>
            </a:r>
          </a:p>
        </p:txBody>
      </p:sp>
    </p:spTree>
    <p:extLst>
      <p:ext uri="{BB962C8B-B14F-4D97-AF65-F5344CB8AC3E}">
        <p14:creationId xmlns:p14="http://schemas.microsoft.com/office/powerpoint/2010/main" val="179982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2270C1-0C7F-464F-A60A-DA8C5B2B89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7479" y="1291375"/>
            <a:ext cx="7009615" cy="53675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ПЕРИОДИЧЕСКИЕ ХАРАКТЕРИСТИКИ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320190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Некоторые характеристики объектов недвижимости являются периодическими </a:t>
            </a:r>
            <a:r>
              <a:rPr lang="en-US" altLang="ru-RU" sz="1400" dirty="0">
                <a:solidFill>
                  <a:schemeClr val="accent2"/>
                </a:solidFill>
                <a:latin typeface="Arial" charset="0"/>
              </a:rPr>
              <a:t>— </a:t>
            </a: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их значения могут изменяться с течением времени, при этом система хранит всю историю изменений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04FFEE2-7A50-B448-80C4-04C9AB114E4E}"/>
              </a:ext>
            </a:extLst>
          </p:cNvPr>
          <p:cNvSpPr/>
          <p:nvPr/>
        </p:nvSpPr>
        <p:spPr>
          <a:xfrm>
            <a:off x="772459" y="3569582"/>
            <a:ext cx="6771341" cy="2551817"/>
          </a:xfrm>
          <a:prstGeom prst="roundRect">
            <a:avLst>
              <a:gd name="adj" fmla="val 2866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8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ИНФОРМАЦИЯ О ПЛОЩАДЯХ ОБЪЕКТА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186840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Для изменения данных о площадях объектов недвижимости предназначен документ «Регистрация параметров объектов недвижимости»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907E8E-E79E-1A4F-9A5C-92F0D659E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79" y="1302950"/>
            <a:ext cx="7608434" cy="341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11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 БТИ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2DC8CF-599A-F84B-A91F-AB8BD1E8D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231900"/>
            <a:ext cx="7066729" cy="5410200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0FA65F1-154A-F842-BE5B-F7A5F9656441}"/>
              </a:ext>
            </a:extLst>
          </p:cNvPr>
          <p:cNvSpPr/>
          <p:nvPr/>
        </p:nvSpPr>
        <p:spPr>
          <a:xfrm>
            <a:off x="3672230" y="1997050"/>
            <a:ext cx="3730752" cy="234086"/>
          </a:xfrm>
          <a:prstGeom prst="roundRect">
            <a:avLst>
              <a:gd name="adj" fmla="val 2866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Скругленный прямоугольник 4">
            <a:extLst>
              <a:ext uri="{FF2B5EF4-FFF2-40B4-BE49-F238E27FC236}">
                <a16:creationId xmlns:a16="http://schemas.microsoft.com/office/drawing/2014/main" id="{A81D68DC-A43C-D248-A599-56B6182C795E}"/>
              </a:ext>
            </a:extLst>
          </p:cNvPr>
          <p:cNvSpPr/>
          <p:nvPr/>
        </p:nvSpPr>
        <p:spPr>
          <a:xfrm>
            <a:off x="8697132" y="1331999"/>
            <a:ext cx="2340000" cy="174557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Этот же документ используется для регистрации результатов обмеров БТИ</a:t>
            </a:r>
          </a:p>
        </p:txBody>
      </p:sp>
      <p:sp>
        <p:nvSpPr>
          <p:cNvPr id="3" name="Скругленный прямоугольник 4">
            <a:extLst>
              <a:ext uri="{FF2B5EF4-FFF2-40B4-BE49-F238E27FC236}">
                <a16:creationId xmlns:a16="http://schemas.microsoft.com/office/drawing/2014/main" id="{76EF790B-8EEB-F2C7-5813-AD4B24D44B90}"/>
              </a:ext>
            </a:extLst>
          </p:cNvPr>
          <p:cNvSpPr/>
          <p:nvPr/>
        </p:nvSpPr>
        <p:spPr>
          <a:xfrm>
            <a:off x="8697132" y="3297282"/>
            <a:ext cx="2340000" cy="2018522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По итогам обмеров БТИ предусмотрена возможность оперативного создания дополнительного соглашения к договору купли-продажи объекта</a:t>
            </a: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D61A4EB8-BDF0-F1D1-35B8-1CD206114A6F}"/>
              </a:ext>
            </a:extLst>
          </p:cNvPr>
          <p:cNvSpPr/>
          <p:nvPr/>
        </p:nvSpPr>
        <p:spPr>
          <a:xfrm>
            <a:off x="2463190" y="2884397"/>
            <a:ext cx="1793221" cy="234086"/>
          </a:xfrm>
          <a:prstGeom prst="roundRect">
            <a:avLst>
              <a:gd name="adj" fmla="val 2866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06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РЕГИСТРАЦИЯ УСЛОВИЙ ПРОДАЖИ ОБЪЕКТОВ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138989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Для изменения информации по условиям продажи объектов недвижимости предназначен документ «Регистрация условий продажи объектов»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907E8E-E79E-1A4F-9A5C-92F0D659E9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7478" y="1291375"/>
            <a:ext cx="7556930" cy="339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61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2270C1-0C7F-464F-A60A-DA8C5B2B89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7478" y="1291375"/>
            <a:ext cx="7013448" cy="53704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 СТАТУСЫ ОБЪЕКТОВ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2000"/>
            <a:ext cx="2340000" cy="2155003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Система позволяет управлять статусами объектов: Открыт в продажу, Продан, Бронь и т.п. Статус отображается в карточке объекта, в списке объектов и в отчетах.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F97BEA4-1765-6842-8276-9AB255F15684}"/>
              </a:ext>
            </a:extLst>
          </p:cNvPr>
          <p:cNvSpPr/>
          <p:nvPr/>
        </p:nvSpPr>
        <p:spPr>
          <a:xfrm>
            <a:off x="772459" y="5702300"/>
            <a:ext cx="5056841" cy="254000"/>
          </a:xfrm>
          <a:prstGeom prst="roundRect">
            <a:avLst>
              <a:gd name="adj" fmla="val 2866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Скругленный прямоугольник 4">
            <a:extLst>
              <a:ext uri="{FF2B5EF4-FFF2-40B4-BE49-F238E27FC236}">
                <a16:creationId xmlns:a16="http://schemas.microsoft.com/office/drawing/2014/main" id="{4BDE2C56-1046-10BB-672F-EC28DD2A1811}"/>
              </a:ext>
            </a:extLst>
          </p:cNvPr>
          <p:cNvSpPr/>
          <p:nvPr/>
        </p:nvSpPr>
        <p:spPr>
          <a:xfrm>
            <a:off x="8697132" y="3601290"/>
            <a:ext cx="2340000" cy="834233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Список статусов настраивается произвольным образом</a:t>
            </a:r>
          </a:p>
        </p:txBody>
      </p:sp>
      <p:sp>
        <p:nvSpPr>
          <p:cNvPr id="4" name="Скругленный прямоугольник 4">
            <a:extLst>
              <a:ext uri="{FF2B5EF4-FFF2-40B4-BE49-F238E27FC236}">
                <a16:creationId xmlns:a16="http://schemas.microsoft.com/office/drawing/2014/main" id="{14DCF768-28FC-1FE6-06F6-D493EF2BA699}"/>
              </a:ext>
            </a:extLst>
          </p:cNvPr>
          <p:cNvSpPr/>
          <p:nvPr/>
        </p:nvSpPr>
        <p:spPr>
          <a:xfrm>
            <a:off x="8697132" y="4549810"/>
            <a:ext cx="2340000" cy="15712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Статусы объекта меняются при оформлении соответствующих документов (например, при заключении договора)</a:t>
            </a:r>
          </a:p>
        </p:txBody>
      </p:sp>
    </p:spTree>
    <p:extLst>
      <p:ext uri="{BB962C8B-B14F-4D97-AF65-F5344CB8AC3E}">
        <p14:creationId xmlns:p14="http://schemas.microsoft.com/office/powerpoint/2010/main" val="145169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ru-RU" sz="1500" b="1" dirty="0">
                <a:latin typeface="Arial" panose="020B0604020202020204" pitchFamily="34" charset="0"/>
              </a:rPr>
              <a:t> </a:t>
            </a:r>
            <a:r>
              <a:rPr lang="en-US" altLang="ru-RU" sz="2400" b="1" dirty="0">
                <a:latin typeface="Arial" panose="020B0604020202020204" pitchFamily="34" charset="0"/>
              </a:rPr>
              <a:t>CRM – </a:t>
            </a:r>
            <a:r>
              <a:rPr lang="ru-RU" altLang="ru-RU" sz="2400" b="1" dirty="0">
                <a:latin typeface="Arial" panose="020B0604020202020204" pitchFamily="34" charset="0"/>
              </a:rPr>
              <a:t>УПРАВЛЕНИЕ ВЗАИМООТНОШЕНИЯМИ С КЛИЕНТАМИ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42AE48-2E9F-5C46-BD37-F7B080D263D7}"/>
              </a:ext>
            </a:extLst>
          </p:cNvPr>
          <p:cNvGrpSpPr/>
          <p:nvPr/>
        </p:nvGrpSpPr>
        <p:grpSpPr>
          <a:xfrm>
            <a:off x="522000" y="1157089"/>
            <a:ext cx="10515130" cy="588939"/>
            <a:chOff x="693786" y="2728027"/>
            <a:chExt cx="3182456" cy="857284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AE8A735E-CA32-0A41-B011-77472BA0A6EA}"/>
                </a:ext>
              </a:extLst>
            </p:cNvPr>
            <p:cNvSpPr/>
            <p:nvPr/>
          </p:nvSpPr>
          <p:spPr>
            <a:xfrm>
              <a:off x="694627" y="2728030"/>
              <a:ext cx="3181615" cy="85728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BEFA7C6-39A6-EC49-B954-41897D2483AD}"/>
                </a:ext>
              </a:extLst>
            </p:cNvPr>
            <p:cNvSpPr txBox="1"/>
            <p:nvPr/>
          </p:nvSpPr>
          <p:spPr>
            <a:xfrm>
              <a:off x="693786" y="2728027"/>
              <a:ext cx="3049959" cy="806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Учет интересов (заявок) клиентов различного вида: регистрация параметров интереса, поиск подходящих вариантов, контроль состояния.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99A7A6A-1119-4043-8DA3-40C033362F96}"/>
              </a:ext>
            </a:extLst>
          </p:cNvPr>
          <p:cNvGrpSpPr/>
          <p:nvPr/>
        </p:nvGrpSpPr>
        <p:grpSpPr>
          <a:xfrm>
            <a:off x="521662" y="1784164"/>
            <a:ext cx="10515469" cy="324001"/>
            <a:chOff x="694627" y="2740549"/>
            <a:chExt cx="3218499" cy="638590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7DFD30AF-FA52-3248-8061-52335BB02295}"/>
                </a:ext>
              </a:extLst>
            </p:cNvPr>
            <p:cNvSpPr/>
            <p:nvPr/>
          </p:nvSpPr>
          <p:spPr>
            <a:xfrm>
              <a:off x="694627" y="2740551"/>
              <a:ext cx="3218499" cy="63858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879C1AB-31FA-2645-A9C6-E55D9B40A346}"/>
                </a:ext>
              </a:extLst>
            </p:cNvPr>
            <p:cNvSpPr txBox="1"/>
            <p:nvPr/>
          </p:nvSpPr>
          <p:spPr>
            <a:xfrm>
              <a:off x="694730" y="2740549"/>
              <a:ext cx="3084402" cy="63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Планирование и регистрация контактов с клиентами: встреч, телефонных звонков и т. п., привязка контактов к сделкам.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6EDF098-12D6-A543-897B-5909D2454ABC}"/>
              </a:ext>
            </a:extLst>
          </p:cNvPr>
          <p:cNvGrpSpPr/>
          <p:nvPr/>
        </p:nvGrpSpPr>
        <p:grpSpPr>
          <a:xfrm>
            <a:off x="521530" y="2137008"/>
            <a:ext cx="10515599" cy="324000"/>
            <a:chOff x="694627" y="2753885"/>
            <a:chExt cx="3204654" cy="885508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81F72E00-5137-5743-9CBF-0735AB293D44}"/>
                </a:ext>
              </a:extLst>
            </p:cNvPr>
            <p:cNvSpPr/>
            <p:nvPr/>
          </p:nvSpPr>
          <p:spPr>
            <a:xfrm>
              <a:off x="694627" y="2753885"/>
              <a:ext cx="3204654" cy="88550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2C33BE1-81A4-1348-AA51-5EDBAB18FFBC}"/>
                </a:ext>
              </a:extLst>
            </p:cNvPr>
            <p:cNvSpPr txBox="1"/>
            <p:nvPr/>
          </p:nvSpPr>
          <p:spPr>
            <a:xfrm>
              <a:off x="694770" y="2753885"/>
              <a:ext cx="2907030" cy="885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Регистрация источников обращения клиентов, анализ эффективности рекламных мероприятий.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F1C647C-6042-8D4E-B8BA-60D2EF276F8C}"/>
              </a:ext>
            </a:extLst>
          </p:cNvPr>
          <p:cNvGrpSpPr/>
          <p:nvPr/>
        </p:nvGrpSpPr>
        <p:grpSpPr>
          <a:xfrm>
            <a:off x="522000" y="2493101"/>
            <a:ext cx="10515129" cy="324000"/>
            <a:chOff x="692772" y="2380501"/>
            <a:chExt cx="3206509" cy="576000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B0957013-ED8A-794C-8F84-DCBD74716474}"/>
                </a:ext>
              </a:extLst>
            </p:cNvPr>
            <p:cNvSpPr/>
            <p:nvPr/>
          </p:nvSpPr>
          <p:spPr>
            <a:xfrm>
              <a:off x="694627" y="2380501"/>
              <a:ext cx="3204654" cy="5760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FFC3746-EF59-A149-80E2-822E35BC0804}"/>
                </a:ext>
              </a:extLst>
            </p:cNvPr>
            <p:cNvSpPr txBox="1"/>
            <p:nvPr/>
          </p:nvSpPr>
          <p:spPr>
            <a:xfrm>
              <a:off x="692772" y="2380501"/>
              <a:ext cx="3151390" cy="574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Автоматическая публикация объявлений по объектам на интернет-площадках: ЦИАН, </a:t>
              </a:r>
              <a:r>
                <a:rPr lang="en-US" sz="1500" dirty="0" err="1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Avito</a:t>
              </a:r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, ДОМ.РФ, </a:t>
              </a:r>
              <a:r>
                <a:rPr lang="ru-RU" sz="1500" dirty="0" err="1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Яндекс.Недвижимость</a:t>
              </a:r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 и других.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2A88492-1947-9B48-B2A2-860F34ADF2F3}"/>
              </a:ext>
            </a:extLst>
          </p:cNvPr>
          <p:cNvGrpSpPr/>
          <p:nvPr/>
        </p:nvGrpSpPr>
        <p:grpSpPr>
          <a:xfrm>
            <a:off x="521530" y="3201723"/>
            <a:ext cx="10515595" cy="360000"/>
            <a:chOff x="694627" y="2308074"/>
            <a:chExt cx="3204654" cy="885507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CFB5A878-15A2-AB46-920B-3048D78DB6B9}"/>
                </a:ext>
              </a:extLst>
            </p:cNvPr>
            <p:cNvSpPr/>
            <p:nvPr/>
          </p:nvSpPr>
          <p:spPr>
            <a:xfrm>
              <a:off x="694627" y="2308074"/>
              <a:ext cx="3204654" cy="88550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6FB73BE-E011-EE43-BA87-FD7BD4B1A994}"/>
                </a:ext>
              </a:extLst>
            </p:cNvPr>
            <p:cNvSpPr txBox="1"/>
            <p:nvPr/>
          </p:nvSpPr>
          <p:spPr>
            <a:xfrm>
              <a:off x="694770" y="2308074"/>
              <a:ext cx="2907030" cy="794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Построение воронки продаж.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21" name="Group 4">
            <a:extLst>
              <a:ext uri="{FF2B5EF4-FFF2-40B4-BE49-F238E27FC236}">
                <a16:creationId xmlns:a16="http://schemas.microsoft.com/office/drawing/2014/main" id="{4EB69400-135B-4A4D-8360-2FEC6D2A7626}"/>
              </a:ext>
            </a:extLst>
          </p:cNvPr>
          <p:cNvGrpSpPr/>
          <p:nvPr/>
        </p:nvGrpSpPr>
        <p:grpSpPr>
          <a:xfrm>
            <a:off x="521530" y="3947667"/>
            <a:ext cx="10515593" cy="324000"/>
            <a:chOff x="694627" y="2749203"/>
            <a:chExt cx="2941545" cy="735143"/>
          </a:xfrm>
        </p:grpSpPr>
        <p:sp>
          <p:nvSpPr>
            <p:cNvPr id="22" name="Rounded Rectangle 5">
              <a:extLst>
                <a:ext uri="{FF2B5EF4-FFF2-40B4-BE49-F238E27FC236}">
                  <a16:creationId xmlns:a16="http://schemas.microsoft.com/office/drawing/2014/main" id="{793908AF-D9F7-0940-AFE7-C76F0D64D6BE}"/>
                </a:ext>
              </a:extLst>
            </p:cNvPr>
            <p:cNvSpPr/>
            <p:nvPr/>
          </p:nvSpPr>
          <p:spPr>
            <a:xfrm>
              <a:off x="694627" y="2749205"/>
              <a:ext cx="2941545" cy="7351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3D91BFB-F866-5749-A5ED-49A4D5E1BFFB}"/>
                </a:ext>
              </a:extLst>
            </p:cNvPr>
            <p:cNvSpPr txBox="1"/>
            <p:nvPr/>
          </p:nvSpPr>
          <p:spPr>
            <a:xfrm>
              <a:off x="694758" y="2749203"/>
              <a:ext cx="2732886" cy="7351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Анализ эффективности работы менеджеров.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36" name="Group 8">
            <a:extLst>
              <a:ext uri="{FF2B5EF4-FFF2-40B4-BE49-F238E27FC236}">
                <a16:creationId xmlns:a16="http://schemas.microsoft.com/office/drawing/2014/main" id="{C252B526-0990-5D41-B26D-47C4021E0518}"/>
              </a:ext>
            </a:extLst>
          </p:cNvPr>
          <p:cNvGrpSpPr/>
          <p:nvPr/>
        </p:nvGrpSpPr>
        <p:grpSpPr>
          <a:xfrm>
            <a:off x="521659" y="3596665"/>
            <a:ext cx="10648957" cy="324000"/>
            <a:chOff x="694627" y="2756512"/>
            <a:chExt cx="3259356" cy="830164"/>
          </a:xfrm>
        </p:grpSpPr>
        <p:sp>
          <p:nvSpPr>
            <p:cNvPr id="37" name="Rounded Rectangle 9">
              <a:extLst>
                <a:ext uri="{FF2B5EF4-FFF2-40B4-BE49-F238E27FC236}">
                  <a16:creationId xmlns:a16="http://schemas.microsoft.com/office/drawing/2014/main" id="{C729330E-F5F1-7241-A8E6-615F8BE2EB43}"/>
                </a:ext>
              </a:extLst>
            </p:cNvPr>
            <p:cNvSpPr/>
            <p:nvPr/>
          </p:nvSpPr>
          <p:spPr>
            <a:xfrm>
              <a:off x="694627" y="2756514"/>
              <a:ext cx="3218499" cy="83016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A2C4367-FA9E-FD47-AA48-2F4A0A70348D}"/>
                </a:ext>
              </a:extLst>
            </p:cNvPr>
            <p:cNvSpPr txBox="1"/>
            <p:nvPr/>
          </p:nvSpPr>
          <p:spPr>
            <a:xfrm>
              <a:off x="694730" y="2756512"/>
              <a:ext cx="3259253" cy="83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Формирование заданий для сотрудников, контроль и анализ исполнения.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39" name="Group 11">
            <a:extLst>
              <a:ext uri="{FF2B5EF4-FFF2-40B4-BE49-F238E27FC236}">
                <a16:creationId xmlns:a16="http://schemas.microsoft.com/office/drawing/2014/main" id="{DB00C171-93CB-6C41-ACCB-9F7BE7F93A43}"/>
              </a:ext>
            </a:extLst>
          </p:cNvPr>
          <p:cNvGrpSpPr/>
          <p:nvPr/>
        </p:nvGrpSpPr>
        <p:grpSpPr>
          <a:xfrm>
            <a:off x="530857" y="4306825"/>
            <a:ext cx="10515599" cy="324000"/>
            <a:chOff x="694627" y="2760770"/>
            <a:chExt cx="3204654" cy="885508"/>
          </a:xfrm>
        </p:grpSpPr>
        <p:sp>
          <p:nvSpPr>
            <p:cNvPr id="40" name="Rounded Rectangle 12">
              <a:extLst>
                <a:ext uri="{FF2B5EF4-FFF2-40B4-BE49-F238E27FC236}">
                  <a16:creationId xmlns:a16="http://schemas.microsoft.com/office/drawing/2014/main" id="{DCF78612-BD07-A747-980E-DE09B79C0754}"/>
                </a:ext>
              </a:extLst>
            </p:cNvPr>
            <p:cNvSpPr/>
            <p:nvPr/>
          </p:nvSpPr>
          <p:spPr>
            <a:xfrm>
              <a:off x="694627" y="2760770"/>
              <a:ext cx="3204654" cy="88550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491D276-9877-074A-8317-BFF2142197DA}"/>
                </a:ext>
              </a:extLst>
            </p:cNvPr>
            <p:cNvSpPr txBox="1"/>
            <p:nvPr/>
          </p:nvSpPr>
          <p:spPr>
            <a:xfrm>
              <a:off x="694770" y="2760770"/>
              <a:ext cx="2907030" cy="885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Возможность ограничения доступа к данным других пользователей.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48" name="Group 14">
            <a:extLst>
              <a:ext uri="{FF2B5EF4-FFF2-40B4-BE49-F238E27FC236}">
                <a16:creationId xmlns:a16="http://schemas.microsoft.com/office/drawing/2014/main" id="{2CA3A64F-92F8-164C-9717-ABF3F9D55B9C}"/>
              </a:ext>
            </a:extLst>
          </p:cNvPr>
          <p:cNvGrpSpPr/>
          <p:nvPr/>
        </p:nvGrpSpPr>
        <p:grpSpPr>
          <a:xfrm>
            <a:off x="524109" y="2846258"/>
            <a:ext cx="10515591" cy="324000"/>
            <a:chOff x="694627" y="2757742"/>
            <a:chExt cx="3552144" cy="612032"/>
          </a:xfrm>
        </p:grpSpPr>
        <p:sp>
          <p:nvSpPr>
            <p:cNvPr id="49" name="Rounded Rectangle 15">
              <a:extLst>
                <a:ext uri="{FF2B5EF4-FFF2-40B4-BE49-F238E27FC236}">
                  <a16:creationId xmlns:a16="http://schemas.microsoft.com/office/drawing/2014/main" id="{5963B496-1C71-E343-8E1F-E0629B5AF300}"/>
                </a:ext>
              </a:extLst>
            </p:cNvPr>
            <p:cNvSpPr/>
            <p:nvPr/>
          </p:nvSpPr>
          <p:spPr>
            <a:xfrm>
              <a:off x="694627" y="2757743"/>
              <a:ext cx="3552144" cy="61203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4E0D757-46CF-EF48-9F97-05885698F4B3}"/>
                </a:ext>
              </a:extLst>
            </p:cNvPr>
            <p:cNvSpPr txBox="1"/>
            <p:nvPr/>
          </p:nvSpPr>
          <p:spPr>
            <a:xfrm>
              <a:off x="694785" y="2757742"/>
              <a:ext cx="2907030" cy="612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Управление процессами продаж по каждому виду сделок, контроль и анализ выполнения процессов.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037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ИНТЕРЕС КЛИЕНТА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Система позволяет учитывать интересы (заявки) клиентов различного вида (покупка, продажа, аренда): регистрировать параметры интереса, искать подходящие варианты, контролировать статус исполнения.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6C1C79-7E43-4440-B4F7-69A4DC2FE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280806"/>
            <a:ext cx="7013448" cy="536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49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ИНТЕРЕС КЛИЕНТА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Система позволяет учитывать интересы (заявки) клиентов различного вида (покупка, продажа, аренда): регистрировать параметры интереса, искать подходящие варианты, контролировать статус исполнения.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6C1C79-7E43-4440-B4F7-69A4DC2FEE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1532" y="1280806"/>
            <a:ext cx="7013447" cy="536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89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ИНТЕРЕС КЛИЕНТА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Система позволяет учитывать интересы (заявки) клиентов различного вида (покупка, продажа, аренда): регистрировать параметры интереса, искать подходящие варианты, контролировать статус исполнения.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6C1C79-7E43-4440-B4F7-69A4DC2FEE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1532" y="1280806"/>
            <a:ext cx="7013447" cy="536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92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ИНТЕРЕС КЛИЕНТА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Система позволяет учитывать интересы (заявки) клиентов различного вида (покупка, продажа, аренда): регистрировать параметры интереса, искать подходящие варианты, контролировать статус исполнения.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6C1C79-7E43-4440-B4F7-69A4DC2FEE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1532" y="1280806"/>
            <a:ext cx="7013447" cy="536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9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ИНТЕРЕС КЛИЕНТА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Для формирования сводного реестра всех интересов клиентов с возможностью группировки и отбора по заданным критериям предназначен отчет «Анализ интересов по недвижимости»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6C1C79-7E43-4440-B4F7-69A4DC2FEE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1532" y="1280806"/>
            <a:ext cx="7013447" cy="536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57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КОНТАКТЫ С КЛИЕНТАМИ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Система позволяет фиксировать все контакты с клиентами и привязывать их к сделкам. Это позволяет, открыв сделку, оперативно проанализировать все взаимодействия с клиентом.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6C1C79-7E43-4440-B4F7-69A4DC2FEE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1532" y="1280806"/>
            <a:ext cx="7013446" cy="5369406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4DFB533-AF8B-484E-BEC2-32B2FFF203CB}"/>
              </a:ext>
            </a:extLst>
          </p:cNvPr>
          <p:cNvSpPr/>
          <p:nvPr/>
        </p:nvSpPr>
        <p:spPr>
          <a:xfrm>
            <a:off x="4961447" y="2061882"/>
            <a:ext cx="2308929" cy="358589"/>
          </a:xfrm>
          <a:prstGeom prst="roundRect">
            <a:avLst>
              <a:gd name="adj" fmla="val 2866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9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КОНТРОЛЬ ЭФФЕКТИВНОСТИ РЕКЛАМЫ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2000"/>
            <a:ext cx="2340000" cy="1759218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Для каждой сделки система позволяет зафиксировать рекламный источник, послуживший каналом привлечения клиента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6C1C79-7E43-4440-B4F7-69A4DC2FEE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1533" y="1280806"/>
            <a:ext cx="7013444" cy="5369406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4DFB533-AF8B-484E-BEC2-32B2FFF203CB}"/>
              </a:ext>
            </a:extLst>
          </p:cNvPr>
          <p:cNvSpPr/>
          <p:nvPr/>
        </p:nvSpPr>
        <p:spPr>
          <a:xfrm>
            <a:off x="639968" y="3339537"/>
            <a:ext cx="5936196" cy="358589"/>
          </a:xfrm>
          <a:prstGeom prst="roundRect">
            <a:avLst>
              <a:gd name="adj" fmla="val 2866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7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КОНТРОЛЬ ЭФФЕКТИВНОСТИ РЕКЛАМЫ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2000"/>
            <a:ext cx="2340000" cy="1813810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Накопленная информация позволяет проанализировать эффективность рекламных источников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6C1C79-7E43-4440-B4F7-69A4DC2FEE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1533" y="1280806"/>
            <a:ext cx="7013444" cy="536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33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РАЗМЕЩЕНИЕ ОБЪЯВЛЕНИЙ ПО ОБЪЕКТАМ В ИНТЕРНЕТ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3754481"/>
            <a:ext cx="2340000" cy="974466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В результате обмена на интернет-площадке появляется объявление по объекту</a:t>
            </a:r>
          </a:p>
        </p:txBody>
      </p:sp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94FBB6DC-B9FD-3CB7-5D2D-F006AE604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7759" y="1249860"/>
            <a:ext cx="7948320" cy="514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2000"/>
            <a:ext cx="2340000" cy="2097000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Программа позволяет размещать объявления по объектам недвижимости на интернет-площадках: ЦИАН, </a:t>
            </a:r>
            <a:r>
              <a:rPr lang="en-US" altLang="ru-RU" sz="1400" dirty="0" err="1">
                <a:solidFill>
                  <a:schemeClr val="accent2"/>
                </a:solidFill>
                <a:latin typeface="Arial" charset="0"/>
              </a:rPr>
              <a:t>Avito</a:t>
            </a:r>
            <a:r>
              <a:rPr lang="en-US" altLang="ru-RU" sz="1400" dirty="0">
                <a:solidFill>
                  <a:schemeClr val="accent2"/>
                </a:solidFill>
                <a:latin typeface="Arial" charset="0"/>
              </a:rPr>
              <a:t>, </a:t>
            </a: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ДОМ.РФ, </a:t>
            </a:r>
            <a:r>
              <a:rPr lang="ru-RU" altLang="ru-RU" sz="1400" dirty="0" err="1">
                <a:solidFill>
                  <a:schemeClr val="accent2"/>
                </a:solidFill>
                <a:latin typeface="Arial" charset="0"/>
              </a:rPr>
              <a:t>Яндекс.Недвижимость</a:t>
            </a: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, Из рук в руки и других</a:t>
            </a:r>
          </a:p>
        </p:txBody>
      </p:sp>
    </p:spTree>
    <p:extLst>
      <p:ext uri="{BB962C8B-B14F-4D97-AF65-F5344CB8AC3E}">
        <p14:creationId xmlns:p14="http://schemas.microsoft.com/office/powerpoint/2010/main" val="201455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ВИДЫ СДЕЛОК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918725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Взаимодействие с клиентами в системе ведется в разрезе сделок. Сделка является связующим звеном для всех операций по клиенту. К ней привязываются все договоры, дополнительные соглашения, контакты с клиентами и т.п.   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7DB1B9-7E60-5444-BBCB-57F187ECB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225899"/>
            <a:ext cx="7024780" cy="537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47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ВИДЫ СДЕЛОК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Система позволяет управлять сделками различного вида: продажа первичной или вторичной недвижимости, покупка, сдача в аренду. Каждая сделка относится к определенному виду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76993F-2CEB-FA4B-A582-DD7B00932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225899"/>
            <a:ext cx="7024780" cy="5378084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16B7544-84D3-D646-8A0D-5690B5EF7D48}"/>
              </a:ext>
            </a:extLst>
          </p:cNvPr>
          <p:cNvSpPr/>
          <p:nvPr/>
        </p:nvSpPr>
        <p:spPr>
          <a:xfrm>
            <a:off x="1132642" y="3084216"/>
            <a:ext cx="1801057" cy="225845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22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УПРАВЛЕНИЕ ПРОЦЕССАМИ ПРОДАЖ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2000"/>
            <a:ext cx="2340000" cy="1561325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Для каждого вида сделки можно задать свой перечень этапов процесса продажи</a:t>
            </a:r>
          </a:p>
        </p:txBody>
      </p:sp>
      <p:pic>
        <p:nvPicPr>
          <p:cNvPr id="8" name="Изображение 1">
            <a:extLst>
              <a:ext uri="{FF2B5EF4-FFF2-40B4-BE49-F238E27FC236}">
                <a16:creationId xmlns:a16="http://schemas.microsoft.com/office/drawing/2014/main" id="{F47CBA8D-7C2D-7646-9674-E4D44C6A9E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64" y="1549400"/>
            <a:ext cx="4733925" cy="4502150"/>
          </a:xfrm>
          <a:prstGeom prst="rect">
            <a:avLst/>
          </a:prstGeom>
          <a:noFill/>
          <a:ln w="15875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BACDFE8-2C27-704C-AC63-6A9FC783A0FC}"/>
              </a:ext>
            </a:extLst>
          </p:cNvPr>
          <p:cNvSpPr/>
          <p:nvPr/>
        </p:nvSpPr>
        <p:spPr>
          <a:xfrm>
            <a:off x="566821" y="3454399"/>
            <a:ext cx="4657557" cy="2320759"/>
          </a:xfrm>
          <a:prstGeom prst="roundRect">
            <a:avLst>
              <a:gd name="adj" fmla="val 2866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4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УПРАВЛЕНИЕ ПРОЦЕССАМИ ПРОДАЖ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194418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Текущий этап продажи отображается в карточке сделки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598275-F7A8-A54D-89C9-7CD774AFF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225899"/>
            <a:ext cx="7024780" cy="5378084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F559E5B-DBF1-7A4A-A988-0C5AD952C8E9}"/>
              </a:ext>
            </a:extLst>
          </p:cNvPr>
          <p:cNvSpPr/>
          <p:nvPr/>
        </p:nvSpPr>
        <p:spPr>
          <a:xfrm>
            <a:off x="620311" y="3276180"/>
            <a:ext cx="1268813" cy="225845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47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5C66F8B-C37C-4245-8BA6-C9353CDC2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225899"/>
            <a:ext cx="7024780" cy="53780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УПРАВЛЕНИЕ ПРОЦЕССАМИ ПРОДАЖ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2000"/>
            <a:ext cx="2340000" cy="1820634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Для перехода на следующий этап предназначена специальная форма</a:t>
            </a:r>
          </a:p>
        </p:txBody>
      </p:sp>
      <p:pic>
        <p:nvPicPr>
          <p:cNvPr id="6" name="Изображение 5">
            <a:extLst>
              <a:ext uri="{FF2B5EF4-FFF2-40B4-BE49-F238E27FC236}">
                <a16:creationId xmlns:a16="http://schemas.microsoft.com/office/drawing/2014/main" id="{ADDBE228-FADF-B843-9BA7-A4E733FC49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841" y="2650266"/>
            <a:ext cx="6156325" cy="2630487"/>
          </a:xfrm>
          <a:prstGeom prst="rect">
            <a:avLst/>
          </a:prstGeom>
          <a:noFill/>
          <a:ln w="12700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36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УПРАВЛЕНИЕ ПРОЦЕССАМИ ПРОДАЖ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216419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Выполнить анализ эффективности продаж по всем сделкам можно с помощью отчета «Воронка продаж»</a:t>
            </a:r>
          </a:p>
        </p:txBody>
      </p:sp>
      <p:pic>
        <p:nvPicPr>
          <p:cNvPr id="4" name="Изображение 2">
            <a:extLst>
              <a:ext uri="{FF2B5EF4-FFF2-40B4-BE49-F238E27FC236}">
                <a16:creationId xmlns:a16="http://schemas.microsoft.com/office/drawing/2014/main" id="{7BE40D72-ABA6-9F4C-8B20-285D82D2C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32" y="1390585"/>
            <a:ext cx="5064125" cy="5149850"/>
          </a:xfrm>
          <a:prstGeom prst="rect">
            <a:avLst/>
          </a:prstGeom>
          <a:noFill/>
          <a:ln w="15875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72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УПРАВЛЕНИЕ ПРОЦЕССАМИ ПРОДАЖ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09700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Система позволяет выполнить анализ количества заключенных сделок с различной аналитикой: по менеджерам, агентам, видам сделок и т.д.</a:t>
            </a:r>
          </a:p>
        </p:txBody>
      </p:sp>
      <p:pic>
        <p:nvPicPr>
          <p:cNvPr id="4" name="Изображение 1">
            <a:extLst>
              <a:ext uri="{FF2B5EF4-FFF2-40B4-BE49-F238E27FC236}">
                <a16:creationId xmlns:a16="http://schemas.microsoft.com/office/drawing/2014/main" id="{F5458DC2-B410-624A-9B2F-F0416511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32" y="1633826"/>
            <a:ext cx="6934200" cy="4335462"/>
          </a:xfrm>
          <a:prstGeom prst="rect">
            <a:avLst/>
          </a:prstGeom>
          <a:noFill/>
          <a:ln w="15875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5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РАЗГРАНИЧЕНИЕ ДОСТУПА ПО МЕНЕДЖЕРАМ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1961459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Настройки прав доступа позволяют ограничить пользователям доступ к данным. Например, ограничить доступ к документам других пользователей.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B33FC4A-000F-884B-46D5-52619A5BC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585659"/>
            <a:ext cx="5956820" cy="3868373"/>
          </a:xfrm>
          <a:prstGeom prst="rect">
            <a:avLst/>
          </a:prstGeom>
          <a:ln w="15875">
            <a:solidFill>
              <a:srgbClr val="808080"/>
            </a:solidFill>
          </a:ln>
        </p:spPr>
      </p:pic>
    </p:spTree>
    <p:extLst>
      <p:ext uri="{BB962C8B-B14F-4D97-AF65-F5344CB8AC3E}">
        <p14:creationId xmlns:p14="http://schemas.microsoft.com/office/powerpoint/2010/main" val="179242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УПРАВЛЕНИЕ СДЕЛКАМИ ПО НЕДВИЖИМОСТИ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555B824-904A-4C44-A3F1-F3B37B7474EE}"/>
              </a:ext>
            </a:extLst>
          </p:cNvPr>
          <p:cNvGrpSpPr/>
          <p:nvPr/>
        </p:nvGrpSpPr>
        <p:grpSpPr>
          <a:xfrm>
            <a:off x="522000" y="1648407"/>
            <a:ext cx="10515130" cy="388033"/>
            <a:chOff x="693786" y="2728027"/>
            <a:chExt cx="3182456" cy="564837"/>
          </a:xfrm>
        </p:grpSpPr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811DBF66-1116-F744-8391-E587FC37B9D1}"/>
                </a:ext>
              </a:extLst>
            </p:cNvPr>
            <p:cNvSpPr/>
            <p:nvPr/>
          </p:nvSpPr>
          <p:spPr>
            <a:xfrm>
              <a:off x="694627" y="2728031"/>
              <a:ext cx="3181615" cy="564833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41C70A7-D4FA-924E-9C86-C358F3CB82CF}"/>
                </a:ext>
              </a:extLst>
            </p:cNvPr>
            <p:cNvSpPr txBox="1"/>
            <p:nvPr/>
          </p:nvSpPr>
          <p:spPr>
            <a:xfrm>
              <a:off x="693786" y="2728027"/>
              <a:ext cx="3049959" cy="470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Регистрация сделок на первичном и вторичном рынках по продаже, покупке и аренде недвижимости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52B6146-42D4-3449-B713-615023CCF9A8}"/>
              </a:ext>
            </a:extLst>
          </p:cNvPr>
          <p:cNvGrpSpPr/>
          <p:nvPr/>
        </p:nvGrpSpPr>
        <p:grpSpPr>
          <a:xfrm>
            <a:off x="522000" y="2065770"/>
            <a:ext cx="10515129" cy="324000"/>
            <a:chOff x="692772" y="2380501"/>
            <a:chExt cx="3206509" cy="576000"/>
          </a:xfrm>
        </p:grpSpPr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59BD177F-6197-B845-8033-EA14DDBB1B7E}"/>
                </a:ext>
              </a:extLst>
            </p:cNvPr>
            <p:cNvSpPr/>
            <p:nvPr/>
          </p:nvSpPr>
          <p:spPr>
            <a:xfrm>
              <a:off x="694627" y="2380501"/>
              <a:ext cx="3204654" cy="5760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FB82C94-EDF9-984C-A67D-C62A1930E021}"/>
                </a:ext>
              </a:extLst>
            </p:cNvPr>
            <p:cNvSpPr txBox="1"/>
            <p:nvPr/>
          </p:nvSpPr>
          <p:spPr>
            <a:xfrm>
              <a:off x="692772" y="2380501"/>
              <a:ext cx="3151390" cy="576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Заключение договоров различного вида и дополнительных соглашений к договорам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85705C1-77CC-3E48-A9DB-B18F5038ED4C}"/>
              </a:ext>
            </a:extLst>
          </p:cNvPr>
          <p:cNvGrpSpPr/>
          <p:nvPr/>
        </p:nvGrpSpPr>
        <p:grpSpPr>
          <a:xfrm>
            <a:off x="521530" y="3647848"/>
            <a:ext cx="10515595" cy="360000"/>
            <a:chOff x="694627" y="2308074"/>
            <a:chExt cx="3204654" cy="885507"/>
          </a:xfrm>
        </p:grpSpPr>
        <p:sp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D51C45A6-2EF9-8040-BC09-76D045B1B377}"/>
                </a:ext>
              </a:extLst>
            </p:cNvPr>
            <p:cNvSpPr/>
            <p:nvPr/>
          </p:nvSpPr>
          <p:spPr>
            <a:xfrm>
              <a:off x="694627" y="2308074"/>
              <a:ext cx="3204654" cy="88550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126B78F-3BCB-0547-AFF9-A08AA429684B}"/>
                </a:ext>
              </a:extLst>
            </p:cNvPr>
            <p:cNvSpPr txBox="1"/>
            <p:nvPr/>
          </p:nvSpPr>
          <p:spPr>
            <a:xfrm>
              <a:off x="694770" y="2308074"/>
              <a:ext cx="2907030" cy="794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Контроль состояния различных процедур и задач, связанных со сделкой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50" name="Group 4">
            <a:extLst>
              <a:ext uri="{FF2B5EF4-FFF2-40B4-BE49-F238E27FC236}">
                <a16:creationId xmlns:a16="http://schemas.microsoft.com/office/drawing/2014/main" id="{4E7D4C7A-0C17-AB4D-9ACC-B87E393D7281}"/>
              </a:ext>
            </a:extLst>
          </p:cNvPr>
          <p:cNvGrpSpPr/>
          <p:nvPr/>
        </p:nvGrpSpPr>
        <p:grpSpPr>
          <a:xfrm>
            <a:off x="521530" y="4407441"/>
            <a:ext cx="10515593" cy="324000"/>
            <a:chOff x="694627" y="2749203"/>
            <a:chExt cx="2941545" cy="735143"/>
          </a:xfrm>
        </p:grpSpPr>
        <p:sp>
          <p:nvSpPr>
            <p:cNvPr id="51" name="Rounded Rectangle 5">
              <a:extLst>
                <a:ext uri="{FF2B5EF4-FFF2-40B4-BE49-F238E27FC236}">
                  <a16:creationId xmlns:a16="http://schemas.microsoft.com/office/drawing/2014/main" id="{D672AFC7-4F50-2944-8AC1-D7323829E724}"/>
                </a:ext>
              </a:extLst>
            </p:cNvPr>
            <p:cNvSpPr/>
            <p:nvPr/>
          </p:nvSpPr>
          <p:spPr>
            <a:xfrm>
              <a:off x="694627" y="2749205"/>
              <a:ext cx="2941545" cy="7351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1BF0B0D-5A5E-8A48-ACB0-63468A23C709}"/>
                </a:ext>
              </a:extLst>
            </p:cNvPr>
            <p:cNvSpPr txBox="1"/>
            <p:nvPr/>
          </p:nvSpPr>
          <p:spPr>
            <a:xfrm>
              <a:off x="694758" y="2749203"/>
              <a:ext cx="2732886" cy="7351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Оказание дополнительных услуг, не предусмотренным договором, с возможностью привязки к сделке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53" name="Group 4">
            <a:extLst>
              <a:ext uri="{FF2B5EF4-FFF2-40B4-BE49-F238E27FC236}">
                <a16:creationId xmlns:a16="http://schemas.microsoft.com/office/drawing/2014/main" id="{9E4E469E-2903-B44B-A24D-DD731B7CD3D3}"/>
              </a:ext>
            </a:extLst>
          </p:cNvPr>
          <p:cNvGrpSpPr/>
          <p:nvPr/>
        </p:nvGrpSpPr>
        <p:grpSpPr>
          <a:xfrm>
            <a:off x="525103" y="2463694"/>
            <a:ext cx="10515130" cy="337647"/>
            <a:chOff x="693786" y="2735051"/>
            <a:chExt cx="3182456" cy="638941"/>
          </a:xfrm>
        </p:grpSpPr>
        <p:sp>
          <p:nvSpPr>
            <p:cNvPr id="54" name="Rounded Rectangle 5">
              <a:extLst>
                <a:ext uri="{FF2B5EF4-FFF2-40B4-BE49-F238E27FC236}">
                  <a16:creationId xmlns:a16="http://schemas.microsoft.com/office/drawing/2014/main" id="{8D6D9494-E838-7848-A464-57302FCDDD29}"/>
                </a:ext>
              </a:extLst>
            </p:cNvPr>
            <p:cNvSpPr/>
            <p:nvPr/>
          </p:nvSpPr>
          <p:spPr>
            <a:xfrm>
              <a:off x="694627" y="2735051"/>
              <a:ext cx="3181615" cy="61311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9FBEF39-3833-0D46-9F2D-C3C29D9A0073}"/>
                </a:ext>
              </a:extLst>
            </p:cNvPr>
            <p:cNvSpPr txBox="1"/>
            <p:nvPr/>
          </p:nvSpPr>
          <p:spPr>
            <a:xfrm>
              <a:off x="693786" y="2760874"/>
              <a:ext cx="3049959" cy="613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Оперативный просмотр всех документов по сделке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56" name="Group 8">
            <a:extLst>
              <a:ext uri="{FF2B5EF4-FFF2-40B4-BE49-F238E27FC236}">
                <a16:creationId xmlns:a16="http://schemas.microsoft.com/office/drawing/2014/main" id="{B42CF0BB-C566-7241-AEFE-8C4060D77033}"/>
              </a:ext>
            </a:extLst>
          </p:cNvPr>
          <p:cNvGrpSpPr/>
          <p:nvPr/>
        </p:nvGrpSpPr>
        <p:grpSpPr>
          <a:xfrm>
            <a:off x="521659" y="5196029"/>
            <a:ext cx="10648957" cy="324000"/>
            <a:chOff x="694627" y="2756512"/>
            <a:chExt cx="3259356" cy="830164"/>
          </a:xfrm>
        </p:grpSpPr>
        <p:sp>
          <p:nvSpPr>
            <p:cNvPr id="57" name="Rounded Rectangle 9">
              <a:extLst>
                <a:ext uri="{FF2B5EF4-FFF2-40B4-BE49-F238E27FC236}">
                  <a16:creationId xmlns:a16="http://schemas.microsoft.com/office/drawing/2014/main" id="{E6ED27AD-2F9E-7440-9A3B-94973E32D142}"/>
                </a:ext>
              </a:extLst>
            </p:cNvPr>
            <p:cNvSpPr/>
            <p:nvPr/>
          </p:nvSpPr>
          <p:spPr>
            <a:xfrm>
              <a:off x="694627" y="2756514"/>
              <a:ext cx="3218499" cy="83016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80A26B4-D3EC-604D-B3F0-137C06DC5E89}"/>
                </a:ext>
              </a:extLst>
            </p:cNvPr>
            <p:cNvSpPr txBox="1"/>
            <p:nvPr/>
          </p:nvSpPr>
          <p:spPr>
            <a:xfrm>
              <a:off x="694730" y="2756512"/>
              <a:ext cx="3259253" cy="83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Возможность назначения сделкам и договорам произвольных свойств с дальнейшим их использованием в отчетах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59" name="Group 11">
            <a:extLst>
              <a:ext uri="{FF2B5EF4-FFF2-40B4-BE49-F238E27FC236}">
                <a16:creationId xmlns:a16="http://schemas.microsoft.com/office/drawing/2014/main" id="{AC360DF7-0454-3541-BDAF-1455A163E503}"/>
              </a:ext>
            </a:extLst>
          </p:cNvPr>
          <p:cNvGrpSpPr/>
          <p:nvPr/>
        </p:nvGrpSpPr>
        <p:grpSpPr>
          <a:xfrm>
            <a:off x="530857" y="5981250"/>
            <a:ext cx="10515599" cy="324000"/>
            <a:chOff x="694627" y="2760770"/>
            <a:chExt cx="3204654" cy="885508"/>
          </a:xfrm>
        </p:grpSpPr>
        <p:sp>
          <p:nvSpPr>
            <p:cNvPr id="60" name="Rounded Rectangle 12">
              <a:extLst>
                <a:ext uri="{FF2B5EF4-FFF2-40B4-BE49-F238E27FC236}">
                  <a16:creationId xmlns:a16="http://schemas.microsoft.com/office/drawing/2014/main" id="{CD67FC28-3999-3A42-B3A6-64610DCDDD43}"/>
                </a:ext>
              </a:extLst>
            </p:cNvPr>
            <p:cNvSpPr/>
            <p:nvPr/>
          </p:nvSpPr>
          <p:spPr>
            <a:xfrm>
              <a:off x="694627" y="2760770"/>
              <a:ext cx="3204654" cy="88550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5EC3327-7620-744D-BC79-07EF48035E27}"/>
                </a:ext>
              </a:extLst>
            </p:cNvPr>
            <p:cNvSpPr txBox="1"/>
            <p:nvPr/>
          </p:nvSpPr>
          <p:spPr>
            <a:xfrm>
              <a:off x="694770" y="2760770"/>
              <a:ext cx="2907030" cy="885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Привязка к сделкам и договорам произвольных файлов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62" name="Group 14">
            <a:extLst>
              <a:ext uri="{FF2B5EF4-FFF2-40B4-BE49-F238E27FC236}">
                <a16:creationId xmlns:a16="http://schemas.microsoft.com/office/drawing/2014/main" id="{2989478B-04E1-2B4C-9B4E-7839E240AD47}"/>
              </a:ext>
            </a:extLst>
          </p:cNvPr>
          <p:cNvGrpSpPr/>
          <p:nvPr/>
        </p:nvGrpSpPr>
        <p:grpSpPr>
          <a:xfrm>
            <a:off x="524109" y="3230967"/>
            <a:ext cx="10515591" cy="324000"/>
            <a:chOff x="694627" y="2757742"/>
            <a:chExt cx="3552144" cy="612032"/>
          </a:xfrm>
        </p:grpSpPr>
        <p:sp>
          <p:nvSpPr>
            <p:cNvPr id="63" name="Rounded Rectangle 15">
              <a:extLst>
                <a:ext uri="{FF2B5EF4-FFF2-40B4-BE49-F238E27FC236}">
                  <a16:creationId xmlns:a16="http://schemas.microsoft.com/office/drawing/2014/main" id="{18A92300-BCAA-CD44-96E3-FDFDEA9D52AC}"/>
                </a:ext>
              </a:extLst>
            </p:cNvPr>
            <p:cNvSpPr/>
            <p:nvPr/>
          </p:nvSpPr>
          <p:spPr>
            <a:xfrm>
              <a:off x="694627" y="2757743"/>
              <a:ext cx="3552144" cy="61203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03DF572-E5B5-9C47-8C14-639F5CCE2809}"/>
                </a:ext>
              </a:extLst>
            </p:cNvPr>
            <p:cNvSpPr txBox="1"/>
            <p:nvPr/>
          </p:nvSpPr>
          <p:spPr>
            <a:xfrm>
              <a:off x="694785" y="2757742"/>
              <a:ext cx="3490060" cy="610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Учет сделок по недвижимости в соответствии с требованиями 214-ФЗ «Об участии в долевом строительстве </a:t>
              </a:r>
              <a:r>
                <a:rPr lang="ru-RU" sz="1500" dirty="0" err="1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многоквартиных</a:t>
              </a:r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 домов»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3" name="Group 34">
            <a:extLst>
              <a:ext uri="{FF2B5EF4-FFF2-40B4-BE49-F238E27FC236}">
                <a16:creationId xmlns:a16="http://schemas.microsoft.com/office/drawing/2014/main" id="{B8D6E666-CD67-82AB-788A-61F1CC2830C8}"/>
              </a:ext>
            </a:extLst>
          </p:cNvPr>
          <p:cNvGrpSpPr/>
          <p:nvPr/>
        </p:nvGrpSpPr>
        <p:grpSpPr>
          <a:xfrm>
            <a:off x="537921" y="1227599"/>
            <a:ext cx="10515130" cy="388033"/>
            <a:chOff x="693786" y="2728027"/>
            <a:chExt cx="3182456" cy="564837"/>
          </a:xfrm>
        </p:grpSpPr>
        <p:sp>
          <p:nvSpPr>
            <p:cNvPr id="4" name="Rounded Rectangle 35">
              <a:extLst>
                <a:ext uri="{FF2B5EF4-FFF2-40B4-BE49-F238E27FC236}">
                  <a16:creationId xmlns:a16="http://schemas.microsoft.com/office/drawing/2014/main" id="{270B7487-66EE-9522-B74F-B14C80E76CDA}"/>
                </a:ext>
              </a:extLst>
            </p:cNvPr>
            <p:cNvSpPr/>
            <p:nvPr/>
          </p:nvSpPr>
          <p:spPr>
            <a:xfrm>
              <a:off x="694627" y="2728031"/>
              <a:ext cx="3181615" cy="564833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C9B9A9F-4ADB-BF4B-63BE-F80E195C2635}"/>
                </a:ext>
              </a:extLst>
            </p:cNvPr>
            <p:cNvSpPr txBox="1"/>
            <p:nvPr/>
          </p:nvSpPr>
          <p:spPr>
            <a:xfrm>
              <a:off x="693786" y="2728027"/>
              <a:ext cx="3049959" cy="470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Бронирование объектов: разные виды бронирования, фиксация стоимости объектов, платное бронирование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6" name="Group 40">
            <a:extLst>
              <a:ext uri="{FF2B5EF4-FFF2-40B4-BE49-F238E27FC236}">
                <a16:creationId xmlns:a16="http://schemas.microsoft.com/office/drawing/2014/main" id="{CC5A842C-5BE2-6741-A82F-1E4AC6969FE1}"/>
              </a:ext>
            </a:extLst>
          </p:cNvPr>
          <p:cNvGrpSpPr/>
          <p:nvPr/>
        </p:nvGrpSpPr>
        <p:grpSpPr>
          <a:xfrm>
            <a:off x="521530" y="2824006"/>
            <a:ext cx="10515599" cy="324000"/>
            <a:chOff x="694627" y="2753885"/>
            <a:chExt cx="3204654" cy="885508"/>
          </a:xfrm>
        </p:grpSpPr>
        <p:sp>
          <p:nvSpPr>
            <p:cNvPr id="7" name="Rounded Rectangle 41">
              <a:extLst>
                <a:ext uri="{FF2B5EF4-FFF2-40B4-BE49-F238E27FC236}">
                  <a16:creationId xmlns:a16="http://schemas.microsoft.com/office/drawing/2014/main" id="{7AAF2412-857B-7845-A00A-AB9DCDCBFD84}"/>
                </a:ext>
              </a:extLst>
            </p:cNvPr>
            <p:cNvSpPr/>
            <p:nvPr/>
          </p:nvSpPr>
          <p:spPr>
            <a:xfrm>
              <a:off x="694627" y="2753885"/>
              <a:ext cx="3204654" cy="88550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E4C5E9F-0DC9-914A-A109-382D593BD31D}"/>
                </a:ext>
              </a:extLst>
            </p:cNvPr>
            <p:cNvSpPr txBox="1"/>
            <p:nvPr/>
          </p:nvSpPr>
          <p:spPr>
            <a:xfrm>
              <a:off x="694770" y="2753885"/>
              <a:ext cx="2907030" cy="885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Автоматический расчет графиков платежей по сделкам, в т.ч. с учетом процентов за рассрочку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9" name="Group 4">
            <a:extLst>
              <a:ext uri="{FF2B5EF4-FFF2-40B4-BE49-F238E27FC236}">
                <a16:creationId xmlns:a16="http://schemas.microsoft.com/office/drawing/2014/main" id="{9E4E469E-2903-B44B-A24D-DD731B7CD3D3}"/>
              </a:ext>
            </a:extLst>
          </p:cNvPr>
          <p:cNvGrpSpPr/>
          <p:nvPr/>
        </p:nvGrpSpPr>
        <p:grpSpPr>
          <a:xfrm>
            <a:off x="525103" y="4040016"/>
            <a:ext cx="10515130" cy="324000"/>
            <a:chOff x="693786" y="2735051"/>
            <a:chExt cx="3182456" cy="613117"/>
          </a:xfrm>
        </p:grpSpPr>
        <p:sp>
          <p:nvSpPr>
            <p:cNvPr id="10" name="Rounded Rectangle 5">
              <a:extLst>
                <a:ext uri="{FF2B5EF4-FFF2-40B4-BE49-F238E27FC236}">
                  <a16:creationId xmlns:a16="http://schemas.microsoft.com/office/drawing/2014/main" id="{8D6D9494-E838-7848-A464-57302FCDDD29}"/>
                </a:ext>
              </a:extLst>
            </p:cNvPr>
            <p:cNvSpPr/>
            <p:nvPr/>
          </p:nvSpPr>
          <p:spPr>
            <a:xfrm>
              <a:off x="694627" y="2735051"/>
              <a:ext cx="3181615" cy="61311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9FBEF39-3833-0D46-9F2D-C3C29D9A0073}"/>
                </a:ext>
              </a:extLst>
            </p:cNvPr>
            <p:cNvSpPr txBox="1"/>
            <p:nvPr/>
          </p:nvSpPr>
          <p:spPr>
            <a:xfrm>
              <a:off x="693786" y="2735051"/>
              <a:ext cx="3049959" cy="613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Назначение скидок разного вида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12" name="Group 46">
            <a:extLst>
              <a:ext uri="{FF2B5EF4-FFF2-40B4-BE49-F238E27FC236}">
                <a16:creationId xmlns:a16="http://schemas.microsoft.com/office/drawing/2014/main" id="{685705C1-77CC-3E48-A9DB-B18F5038ED4C}"/>
              </a:ext>
            </a:extLst>
          </p:cNvPr>
          <p:cNvGrpSpPr/>
          <p:nvPr/>
        </p:nvGrpSpPr>
        <p:grpSpPr>
          <a:xfrm>
            <a:off x="521530" y="4807912"/>
            <a:ext cx="10515595" cy="360000"/>
            <a:chOff x="694627" y="2308074"/>
            <a:chExt cx="3204654" cy="885507"/>
          </a:xfrm>
        </p:grpSpPr>
        <p:sp>
          <p:nvSpPr>
            <p:cNvPr id="13" name="Rounded Rectangle 47">
              <a:extLst>
                <a:ext uri="{FF2B5EF4-FFF2-40B4-BE49-F238E27FC236}">
                  <a16:creationId xmlns:a16="http://schemas.microsoft.com/office/drawing/2014/main" id="{D51C45A6-2EF9-8040-BC09-76D045B1B377}"/>
                </a:ext>
              </a:extLst>
            </p:cNvPr>
            <p:cNvSpPr/>
            <p:nvPr/>
          </p:nvSpPr>
          <p:spPr>
            <a:xfrm>
              <a:off x="694627" y="2308074"/>
              <a:ext cx="3204654" cy="88550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126B78F-3BCB-0547-AFF9-A08AA429684B}"/>
                </a:ext>
              </a:extLst>
            </p:cNvPr>
            <p:cNvSpPr txBox="1"/>
            <p:nvPr/>
          </p:nvSpPr>
          <p:spPr>
            <a:xfrm>
              <a:off x="694770" y="2308074"/>
              <a:ext cx="2907030" cy="794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Регистрация актов передачи объекта покупателю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989478B-04E1-2B4C-9B4E-7839E240AD47}"/>
              </a:ext>
            </a:extLst>
          </p:cNvPr>
          <p:cNvGrpSpPr/>
          <p:nvPr/>
        </p:nvGrpSpPr>
        <p:grpSpPr>
          <a:xfrm>
            <a:off x="517285" y="5598864"/>
            <a:ext cx="10515591" cy="323999"/>
            <a:chOff x="694627" y="2757743"/>
            <a:chExt cx="3552144" cy="612031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18A92300-BCAA-CD44-96E3-FDFDEA9D52AC}"/>
                </a:ext>
              </a:extLst>
            </p:cNvPr>
            <p:cNvSpPr/>
            <p:nvPr/>
          </p:nvSpPr>
          <p:spPr>
            <a:xfrm>
              <a:off x="694627" y="2757743"/>
              <a:ext cx="3552144" cy="61203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03DF572-E5B5-9C47-8C14-639F5CCE2809}"/>
                </a:ext>
              </a:extLst>
            </p:cNvPr>
            <p:cNvSpPr txBox="1"/>
            <p:nvPr/>
          </p:nvSpPr>
          <p:spPr>
            <a:xfrm>
              <a:off x="694785" y="2757749"/>
              <a:ext cx="3490060" cy="6104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Расторжение сделки с расчетом суммы возврата клиенту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18" name="Group 8">
            <a:extLst>
              <a:ext uri="{FF2B5EF4-FFF2-40B4-BE49-F238E27FC236}">
                <a16:creationId xmlns:a16="http://schemas.microsoft.com/office/drawing/2014/main" id="{B42CF0BB-C566-7241-AEFE-8C4060D77033}"/>
              </a:ext>
            </a:extLst>
          </p:cNvPr>
          <p:cNvGrpSpPr/>
          <p:nvPr/>
        </p:nvGrpSpPr>
        <p:grpSpPr>
          <a:xfrm>
            <a:off x="521659" y="6376568"/>
            <a:ext cx="10648957" cy="324000"/>
            <a:chOff x="694627" y="2756512"/>
            <a:chExt cx="3259356" cy="830164"/>
          </a:xfrm>
        </p:grpSpPr>
        <p:sp>
          <p:nvSpPr>
            <p:cNvPr id="19" name="Rounded Rectangle 9">
              <a:extLst>
                <a:ext uri="{FF2B5EF4-FFF2-40B4-BE49-F238E27FC236}">
                  <a16:creationId xmlns:a16="http://schemas.microsoft.com/office/drawing/2014/main" id="{E6ED27AD-2F9E-7440-9A3B-94973E32D142}"/>
                </a:ext>
              </a:extLst>
            </p:cNvPr>
            <p:cNvSpPr/>
            <p:nvPr/>
          </p:nvSpPr>
          <p:spPr>
            <a:xfrm>
              <a:off x="694627" y="2756514"/>
              <a:ext cx="3218499" cy="83016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80A26B4-D3EC-604D-B3F0-137C06DC5E89}"/>
                </a:ext>
              </a:extLst>
            </p:cNvPr>
            <p:cNvSpPr txBox="1"/>
            <p:nvPr/>
          </p:nvSpPr>
          <p:spPr>
            <a:xfrm>
              <a:off x="694730" y="2756512"/>
              <a:ext cx="3259253" cy="83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Автоматическое формирование первичных документов на основе произвольных шаблонов </a:t>
              </a:r>
              <a:r>
                <a:rPr lang="ru-RU" sz="1500" dirty="0" err="1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M</a:t>
              </a:r>
              <a:r>
                <a:rPr lang="en-US" sz="1500" dirty="0" err="1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icrosoft</a:t>
              </a:r>
              <a:r>
                <a:rPr lang="en-US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 Word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599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3BB17-9D95-76F7-EE13-3FBF6FB17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99E8-D7DC-2828-C8F0-F8D7CF732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СДЕЛКА ПО НЕДВИЖИМОСТИ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1831BC86-D7C7-CB99-0883-6CF34D39AECB}"/>
              </a:ext>
            </a:extLst>
          </p:cNvPr>
          <p:cNvSpPr/>
          <p:nvPr/>
        </p:nvSpPr>
        <p:spPr>
          <a:xfrm>
            <a:off x="8697132" y="1332000"/>
            <a:ext cx="2340000" cy="1911649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Сделка по недвижимости изначально создается для регистрации предварительных договоренностей с клиентом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A9A43E-514C-8D49-47C2-8085A4AEF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225899"/>
            <a:ext cx="7024780" cy="5378084"/>
          </a:xfrm>
          <a:prstGeom prst="rect">
            <a:avLst/>
          </a:prstGeom>
        </p:spPr>
      </p:pic>
      <p:sp>
        <p:nvSpPr>
          <p:cNvPr id="3" name="Скругленный прямоугольник 4">
            <a:extLst>
              <a:ext uri="{FF2B5EF4-FFF2-40B4-BE49-F238E27FC236}">
                <a16:creationId xmlns:a16="http://schemas.microsoft.com/office/drawing/2014/main" id="{879BF55E-3B4A-9041-32AF-451DC3466D49}"/>
              </a:ext>
            </a:extLst>
          </p:cNvPr>
          <p:cNvSpPr/>
          <p:nvPr/>
        </p:nvSpPr>
        <p:spPr>
          <a:xfrm>
            <a:off x="8697132" y="3435178"/>
            <a:ext cx="2340000" cy="1155356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В дальнейшем сделка служит связующим элементом для всех операций по клиенту</a:t>
            </a:r>
          </a:p>
        </p:txBody>
      </p:sp>
    </p:spTree>
    <p:extLst>
      <p:ext uri="{BB962C8B-B14F-4D97-AF65-F5344CB8AC3E}">
        <p14:creationId xmlns:p14="http://schemas.microsoft.com/office/powerpoint/2010/main" val="264130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panose="020B0604020202020204" pitchFamily="34" charset="0"/>
              </a:rPr>
              <a:t>СДЕЛКА ПО НЕДВИЖИМОСТИ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Из карточки сделки, можно оперативно перейти к любой связанной с ней информации – договорам, контактам с клиентами, присоединенным электронным документам и т.п.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58D8C8-3F39-2041-967B-EECC9B3D63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225899"/>
            <a:ext cx="7024780" cy="5378084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07F3EB5-4E77-154A-AA95-F5624C72720F}"/>
              </a:ext>
            </a:extLst>
          </p:cNvPr>
          <p:cNvSpPr/>
          <p:nvPr/>
        </p:nvSpPr>
        <p:spPr>
          <a:xfrm>
            <a:off x="1104901" y="1501113"/>
            <a:ext cx="4610600" cy="225845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39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С</a:t>
            </a:r>
            <a:r>
              <a:rPr lang="ru-RU" altLang="ru-RU" sz="2400" b="1" dirty="0">
                <a:latin typeface="Arial" panose="020B0604020202020204" pitchFamily="34" charset="0"/>
              </a:rPr>
              <a:t>ДЕЛКА ПО НЕДВИЖИМОСТИ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09700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В зависимости от вида недвижимости и проводимой операции сделки в системе классифицируются по видам. Например, продажа первичной или вторичной недвижимости.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EC466A-CBFD-7F4C-B032-D0E6F07497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225899"/>
            <a:ext cx="7024780" cy="5378084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42B860F-FAED-6640-960B-F05433ED0E3C}"/>
              </a:ext>
            </a:extLst>
          </p:cNvPr>
          <p:cNvSpPr/>
          <p:nvPr/>
        </p:nvSpPr>
        <p:spPr>
          <a:xfrm>
            <a:off x="604436" y="3079541"/>
            <a:ext cx="2329263" cy="225845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46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С</a:t>
            </a:r>
            <a:r>
              <a:rPr lang="ru-RU" altLang="ru-RU" sz="2400" b="1" dirty="0">
                <a:latin typeface="Arial" panose="020B0604020202020204" pitchFamily="34" charset="0"/>
              </a:rPr>
              <a:t>ДЕЛКА ПО НЕДВИЖИМОСТИ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1899293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В сделке указывается информация об объекте недвижимости и предварительные условия купли-продажи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72F9B8-1CF5-D546-BA48-0524E9194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225899"/>
            <a:ext cx="7024780" cy="5378084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2B227F3-F329-2F49-915B-0337B9F61CDB}"/>
              </a:ext>
            </a:extLst>
          </p:cNvPr>
          <p:cNvSpPr/>
          <p:nvPr/>
        </p:nvSpPr>
        <p:spPr>
          <a:xfrm>
            <a:off x="521532" y="3428999"/>
            <a:ext cx="7024780" cy="3174983"/>
          </a:xfrm>
          <a:prstGeom prst="roundRect">
            <a:avLst>
              <a:gd name="adj" fmla="val 4844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50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С</a:t>
            </a:r>
            <a:r>
              <a:rPr lang="ru-RU" altLang="ru-RU" sz="2400" b="1" dirty="0">
                <a:latin typeface="Arial" panose="020B0604020202020204" pitchFamily="34" charset="0"/>
              </a:rPr>
              <a:t>ДЕЛКА ПО НЕДВИЖИМОСТИ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1998055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При необходимости можно предоставить клиенту скидку. Процентом или суммой.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14F497-AAE8-D44D-877E-D8290B96E1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331999"/>
            <a:ext cx="6857049" cy="524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53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С</a:t>
            </a:r>
            <a:r>
              <a:rPr lang="ru-RU" altLang="ru-RU" sz="2400" b="1" dirty="0">
                <a:latin typeface="Arial" panose="020B0604020202020204" pitchFamily="34" charset="0"/>
              </a:rPr>
              <a:t>ДЕЛКА ПО НЕДВИЖИМОСТИ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09700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Система позволяет предоставить клиенту рассрочку оплаты с автоматическим расчетом графика платежей.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D99F33-A91C-BB47-B32C-82ABE22B5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245996"/>
            <a:ext cx="7095119" cy="543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51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С</a:t>
            </a:r>
            <a:r>
              <a:rPr lang="ru-RU" altLang="ru-RU" sz="2400" b="1" dirty="0">
                <a:latin typeface="Arial" panose="020B0604020202020204" pitchFamily="34" charset="0"/>
              </a:rPr>
              <a:t>ДЕЛКА ПО НЕДВИЖИМОСТИ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2000"/>
            <a:ext cx="2340000" cy="1950288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Если у объекта несколько покупателей, то их список с информацией о долях можно указать на отдельной закладке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9AA1E1-D81E-704D-8EA0-C53F8B01C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331999"/>
            <a:ext cx="7024780" cy="537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22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С</a:t>
            </a:r>
            <a:r>
              <a:rPr lang="ru-RU" altLang="ru-RU" sz="2400" b="1" dirty="0">
                <a:latin typeface="Arial" panose="020B0604020202020204" pitchFamily="34" charset="0"/>
              </a:rPr>
              <a:t>ДЕЛКА ПО НЕДВИЖИМОСТИ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2000"/>
            <a:ext cx="2340000" cy="2161828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Для объектов, приобретаемых по ипотеке, в карточке сделки можно указать информацию по ипотечному кредиту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54C48E-CB22-CA4D-BF24-57A8BA2B7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331999"/>
            <a:ext cx="6975174" cy="534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50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ДОГОВОР ПО НЕДВИЖИМОСТИ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220794"/>
            <a:ext cx="2340000" cy="2449163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Для отражения в системе договоров с клиентами используется документ «Договор по недвижимости». Документ влияет на состояние расчетов с клиентом, увеличивая его задолженность перед компанией.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7D5D2C-9A4D-0B47-BA2D-C220E3846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331999"/>
            <a:ext cx="7024780" cy="5378084"/>
          </a:xfrm>
          <a:prstGeom prst="rect">
            <a:avLst/>
          </a:prstGeom>
        </p:spPr>
      </p:pic>
      <p:sp>
        <p:nvSpPr>
          <p:cNvPr id="3" name="Скругленный прямоугольник 4">
            <a:extLst>
              <a:ext uri="{FF2B5EF4-FFF2-40B4-BE49-F238E27FC236}">
                <a16:creationId xmlns:a16="http://schemas.microsoft.com/office/drawing/2014/main" id="{B4A7D897-4C2E-1CAE-6EAF-C15CEAD5D8A4}"/>
              </a:ext>
            </a:extLst>
          </p:cNvPr>
          <p:cNvSpPr/>
          <p:nvPr/>
        </p:nvSpPr>
        <p:spPr>
          <a:xfrm>
            <a:off x="8697132" y="3972697"/>
            <a:ext cx="2340000" cy="2063579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«Договор по недвижимости» по своей структуре во многом повторяет «Сделку по недвижимости» и может быть создан на ее основании</a:t>
            </a:r>
          </a:p>
        </p:txBody>
      </p:sp>
    </p:spTree>
    <p:extLst>
      <p:ext uri="{BB962C8B-B14F-4D97-AF65-F5344CB8AC3E}">
        <p14:creationId xmlns:p14="http://schemas.microsoft.com/office/powerpoint/2010/main" val="116138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ДОГОВОР ПО НЕДВИЖИМОСТИ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2000"/>
            <a:ext cx="2340000" cy="1565660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Предусмотрена регистрация как самих договоров, так и дополнительных соглашений к ним.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45E966-5779-E148-B90F-1758BB54CC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235034"/>
            <a:ext cx="7043050" cy="5392071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BF25E6C-1C64-0248-9EDD-3000FA9978B4}"/>
              </a:ext>
            </a:extLst>
          </p:cNvPr>
          <p:cNvSpPr/>
          <p:nvPr/>
        </p:nvSpPr>
        <p:spPr>
          <a:xfrm>
            <a:off x="3843688" y="1888359"/>
            <a:ext cx="2252312" cy="797089"/>
          </a:xfrm>
          <a:prstGeom prst="roundRect">
            <a:avLst>
              <a:gd name="adj" fmla="val 4844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0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ДОГОВОР ПО НЕДВИЖИМОСТИ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1973433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Система позволяет регистрировать договоры любого вида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0408E9-5C38-0341-A507-9B08AF2AF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331999"/>
            <a:ext cx="6948047" cy="5319338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07A0F8A-00E3-3F40-ACD3-7B8542569B2E}"/>
              </a:ext>
            </a:extLst>
          </p:cNvPr>
          <p:cNvSpPr/>
          <p:nvPr/>
        </p:nvSpPr>
        <p:spPr>
          <a:xfrm>
            <a:off x="4333045" y="2740013"/>
            <a:ext cx="2972597" cy="213467"/>
          </a:xfrm>
          <a:prstGeom prst="roundRect">
            <a:avLst>
              <a:gd name="adj" fmla="val 4844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03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ДОГОВОР ПО НЕДВИЖИМОСТИ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214618"/>
            <a:ext cx="2340000" cy="141737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Для каждого вида договора указывается предмет договора: собственная недвижимость или услуги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11517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EE01DD-774D-8B44-9117-6EABB4469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208467"/>
            <a:ext cx="7202424" cy="55140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A2C936-EE33-4E40-871C-424AE6DD98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5576" y="3246563"/>
            <a:ext cx="4974336" cy="1437894"/>
          </a:xfrm>
          <a:prstGeom prst="rect">
            <a:avLst/>
          </a:prstGeom>
          <a:effectLst>
            <a:outerShdw blurRad="389054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E5FB8C7-961E-8C4A-AED3-19A895081E4A}"/>
              </a:ext>
            </a:extLst>
          </p:cNvPr>
          <p:cNvSpPr/>
          <p:nvPr/>
        </p:nvSpPr>
        <p:spPr>
          <a:xfrm>
            <a:off x="1635576" y="3934918"/>
            <a:ext cx="3569758" cy="682052"/>
          </a:xfrm>
          <a:prstGeom prst="roundRect">
            <a:avLst>
              <a:gd name="adj" fmla="val 4844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Скругленный прямоугольник 4">
            <a:extLst>
              <a:ext uri="{FF2B5EF4-FFF2-40B4-BE49-F238E27FC236}">
                <a16:creationId xmlns:a16="http://schemas.microsoft.com/office/drawing/2014/main" id="{8CF500CB-FF24-96F2-2D0C-2AA5F183610B}"/>
              </a:ext>
            </a:extLst>
          </p:cNvPr>
          <p:cNvSpPr/>
          <p:nvPr/>
        </p:nvSpPr>
        <p:spPr>
          <a:xfrm>
            <a:off x="8697132" y="2715967"/>
            <a:ext cx="2340000" cy="1807414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Предмет договора «Собственная недвижимость» означает, что в рамках данного договора выполняется продажа собственной недвижимости компании</a:t>
            </a:r>
          </a:p>
        </p:txBody>
      </p:sp>
      <p:sp>
        <p:nvSpPr>
          <p:cNvPr id="10" name="Скругленный прямоугольник 4">
            <a:extLst>
              <a:ext uri="{FF2B5EF4-FFF2-40B4-BE49-F238E27FC236}">
                <a16:creationId xmlns:a16="http://schemas.microsoft.com/office/drawing/2014/main" id="{A84CE687-690E-A8F6-51F9-DC8057A396E0}"/>
              </a:ext>
            </a:extLst>
          </p:cNvPr>
          <p:cNvSpPr/>
          <p:nvPr/>
        </p:nvSpPr>
        <p:spPr>
          <a:xfrm>
            <a:off x="8697132" y="4670859"/>
            <a:ext cx="2340000" cy="144474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Предмет договора «Услуги» означает, что компания оказывает клиенту какие-либо услуги</a:t>
            </a:r>
          </a:p>
        </p:txBody>
      </p:sp>
    </p:spTree>
    <p:extLst>
      <p:ext uri="{BB962C8B-B14F-4D97-AF65-F5344CB8AC3E}">
        <p14:creationId xmlns:p14="http://schemas.microsoft.com/office/powerpoint/2010/main" val="329865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ДОГОВОР ПО НЕДВИЖИМОСТИ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418277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Система позволяет управлять статусами договоров. Для того чтобы информация по договору изменила состояние расчетов с клиентов, договор должен иметь статус «Подписано».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FC6B01-08D7-6543-BE6C-9703A90A8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285695"/>
            <a:ext cx="7007424" cy="5364797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CF1FE3F-077D-954A-A3FA-520064648F24}"/>
              </a:ext>
            </a:extLst>
          </p:cNvPr>
          <p:cNvSpPr/>
          <p:nvPr/>
        </p:nvSpPr>
        <p:spPr>
          <a:xfrm>
            <a:off x="3478624" y="2258339"/>
            <a:ext cx="2557717" cy="1034803"/>
          </a:xfrm>
          <a:prstGeom prst="roundRect">
            <a:avLst>
              <a:gd name="adj" fmla="val 4844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57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ДОГОВОР ПО НЕДВИЖИМОСТИ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2000"/>
            <a:ext cx="2340000" cy="1479162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При проведении договор изменяет статус объекта недвижимости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16290A-3C22-654F-A65B-9D81215D2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392573"/>
            <a:ext cx="6971798" cy="5337522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C2CE68B-DF4E-0D49-9EC1-5B389185BF4E}"/>
              </a:ext>
            </a:extLst>
          </p:cNvPr>
          <p:cNvSpPr/>
          <p:nvPr/>
        </p:nvSpPr>
        <p:spPr>
          <a:xfrm>
            <a:off x="1625951" y="3530656"/>
            <a:ext cx="2272281" cy="1695861"/>
          </a:xfrm>
          <a:prstGeom prst="roundRect">
            <a:avLst>
              <a:gd name="adj" fmla="val 4844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54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6C0AAEC-548E-6041-9524-41859D5B7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61" y="1469166"/>
            <a:ext cx="6991684" cy="53527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ДОГОВОР ПО НЕДВИЖИМОСТИ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Если в сделку или договор требуется добавить характеристики, не предусмотренные программой, можно воспользоваться механизмом дополнительных реквизитов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F8778479-3BC9-4E48-88DE-AF33C97A7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353" y="5465135"/>
            <a:ext cx="3342652" cy="352068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80000"/>
              </a:spcBef>
              <a:buClr>
                <a:srgbClr val="553B11"/>
              </a:buClr>
              <a:buBlip>
                <a:blip r:embed="rId4"/>
              </a:buBlip>
              <a:defRPr sz="2400">
                <a:solidFill>
                  <a:srgbClr val="CC3300"/>
                </a:solidFill>
                <a:latin typeface="Trebuchet MS" panose="020B070302020209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938F5D"/>
              </a:buClr>
              <a:buFont typeface="Wingdings" pitchFamily="2" charset="2"/>
              <a:buBlip>
                <a:blip r:embed="rId5"/>
              </a:buBlip>
              <a:defRPr sz="2000" b="1">
                <a:solidFill>
                  <a:srgbClr val="CCCC00"/>
                </a:solidFill>
                <a:latin typeface="Trebuchet MS" panose="020B070302020209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Blip>
                <a:blip r:embed="rId6"/>
              </a:buBlip>
              <a:defRPr sz="2400" b="1" i="1">
                <a:solidFill>
                  <a:srgbClr val="937E49"/>
                </a:solidFill>
                <a:latin typeface="Trebuchet MS" panose="020B070302020209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b="1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548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АКТ ПЕРЕДАЧИ ОБЪЕКТА НЕДВИЖИМОСТИ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1998147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Передача объекта покупателю регистрируется документом «Акт передачи объекта недвижимости покупателю»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9F604C-ADA6-B34E-8A17-5E965BA11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331999"/>
            <a:ext cx="6853045" cy="524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2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РАСТОРЖЕНИЕ СДЕЛКИ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245508"/>
            <a:ext cx="2340000" cy="1269893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Для расторжения договоров с клиентами предназначен документ «Расторжение сделки по недвижимости»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1460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5C92C6-49C9-1A4F-8F79-EF32CCCF6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235034"/>
            <a:ext cx="7042169" cy="5391397"/>
          </a:xfrm>
          <a:prstGeom prst="rect">
            <a:avLst/>
          </a:prstGeom>
        </p:spPr>
      </p:pic>
      <p:sp>
        <p:nvSpPr>
          <p:cNvPr id="4" name="Скругленный прямоугольник 4">
            <a:extLst>
              <a:ext uri="{FF2B5EF4-FFF2-40B4-BE49-F238E27FC236}">
                <a16:creationId xmlns:a16="http://schemas.microsoft.com/office/drawing/2014/main" id="{D5458556-4DDC-B854-0467-38C6D8CCEBB4}"/>
              </a:ext>
            </a:extLst>
          </p:cNvPr>
          <p:cNvSpPr/>
          <p:nvPr/>
        </p:nvSpPr>
        <p:spPr>
          <a:xfrm>
            <a:off x="8697132" y="2681425"/>
            <a:ext cx="2340000" cy="1837515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Предусмотрено два режима расторжения – обычное расторжение и расторжение с возвратом. При обычном расторжении происходит закрытие всех расчетов с клиентом.</a:t>
            </a:r>
          </a:p>
        </p:txBody>
      </p:sp>
      <p:sp>
        <p:nvSpPr>
          <p:cNvPr id="6" name="Скругленный прямоугольник 4">
            <a:extLst>
              <a:ext uri="{FF2B5EF4-FFF2-40B4-BE49-F238E27FC236}">
                <a16:creationId xmlns:a16="http://schemas.microsoft.com/office/drawing/2014/main" id="{A5BAC20E-BDAF-6B38-E8BE-B4207BE0D0A1}"/>
              </a:ext>
            </a:extLst>
          </p:cNvPr>
          <p:cNvSpPr/>
          <p:nvPr/>
        </p:nvSpPr>
        <p:spPr>
          <a:xfrm>
            <a:off x="8697132" y="4667225"/>
            <a:ext cx="2340000" cy="1350516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При расторжении с возвратом дополнительно можно указать сумму, которую компанию должна вернуть клиенту</a:t>
            </a:r>
          </a:p>
        </p:txBody>
      </p:sp>
    </p:spTree>
    <p:extLst>
      <p:ext uri="{BB962C8B-B14F-4D97-AF65-F5344CB8AC3E}">
        <p14:creationId xmlns:p14="http://schemas.microsoft.com/office/powerpoint/2010/main" val="260952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ПЕЧАТЬ ПО ШАБЛОНАМ </a:t>
            </a:r>
            <a:r>
              <a:rPr lang="en-US" altLang="ru-RU" sz="2400" dirty="0">
                <a:latin typeface="Arial" panose="020B0604020202020204" pitchFamily="34" charset="0"/>
              </a:rPr>
              <a:t>MICROSOFT WORD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2082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Все документы (договоры, акты передачи и проч.) могут быть распечатаны на основе шаблонов формата </a:t>
            </a:r>
            <a:r>
              <a:rPr lang="en-US" altLang="ru-RU" sz="1400" dirty="0">
                <a:solidFill>
                  <a:schemeClr val="accent2"/>
                </a:solidFill>
                <a:latin typeface="Arial" charset="0"/>
              </a:rPr>
              <a:t>Microsoft Word</a:t>
            </a: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, принятых к использованию в компании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E0C56E-7F22-9943-B01B-979309518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331999"/>
            <a:ext cx="7126177" cy="53045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D55697B5-1C25-2842-95FC-A8FDA22B19BF}"/>
              </a:ext>
            </a:extLst>
          </p:cNvPr>
          <p:cNvSpPr/>
          <p:nvPr/>
        </p:nvSpPr>
        <p:spPr>
          <a:xfrm>
            <a:off x="8711303" y="3849130"/>
            <a:ext cx="2340000" cy="2001793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Добавление и настройка шаблона не требуют внесения изменений в конфигурацию программы и выполняются в пользовательском режиме</a:t>
            </a:r>
          </a:p>
        </p:txBody>
      </p:sp>
    </p:spTree>
    <p:extLst>
      <p:ext uri="{BB962C8B-B14F-4D97-AF65-F5344CB8AC3E}">
        <p14:creationId xmlns:p14="http://schemas.microsoft.com/office/powerpoint/2010/main" val="157178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ДОПОЛНИТЕЛЬНЫЕ УСЛУГИ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09700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Для регистрации оказанных клиенту дополнительных услуг, не предусмотренным договором по недвижимости, предназначен документ «Реализация товаров и услуг»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20DC2B-1E9B-D24D-BC6F-7486EF4C2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52" y="3966927"/>
            <a:ext cx="6934736" cy="283126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4EFFFDF-DA1B-8EB0-095F-D1CA6D8487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31" y="1239329"/>
            <a:ext cx="6934736" cy="2631707"/>
          </a:xfrm>
          <a:prstGeom prst="rect">
            <a:avLst/>
          </a:prstGeom>
        </p:spPr>
      </p:pic>
      <p:sp>
        <p:nvSpPr>
          <p:cNvPr id="9" name="Скругленный прямоугольник 4">
            <a:extLst>
              <a:ext uri="{FF2B5EF4-FFF2-40B4-BE49-F238E27FC236}">
                <a16:creationId xmlns:a16="http://schemas.microsoft.com/office/drawing/2014/main" id="{375FD866-E28F-8667-5623-0361094D6D16}"/>
              </a:ext>
            </a:extLst>
          </p:cNvPr>
          <p:cNvSpPr/>
          <p:nvPr/>
        </p:nvSpPr>
        <p:spPr>
          <a:xfrm>
            <a:off x="8697132" y="3565357"/>
            <a:ext cx="2340000" cy="2143465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Документ привязывается к сделке по недвижимости, что позволяет в дальнейшем выполнить комплексный анализ данных по сделке</a:t>
            </a:r>
          </a:p>
        </p:txBody>
      </p:sp>
    </p:spTree>
    <p:extLst>
      <p:ext uri="{BB962C8B-B14F-4D97-AF65-F5344CB8AC3E}">
        <p14:creationId xmlns:p14="http://schemas.microsoft.com/office/powerpoint/2010/main" val="387975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ru-RU" sz="2300" b="1" dirty="0">
                <a:latin typeface="Arial" panose="020B0604020202020204" pitchFamily="34" charset="0"/>
              </a:rPr>
              <a:t> </a:t>
            </a:r>
            <a:r>
              <a:rPr lang="ru-RU" altLang="ru-RU" sz="2300" b="1" dirty="0">
                <a:latin typeface="Arial" panose="020B0604020202020204" pitchFamily="34" charset="0"/>
              </a:rPr>
              <a:t>УПРАВЛЕНИЕ ВЗАИМОРАСЧЕТАМИ И ФИНАНСОВЫМ РЕЗУЛЬТАТОМ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42AE48-2E9F-5C46-BD37-F7B080D263D7}"/>
              </a:ext>
            </a:extLst>
          </p:cNvPr>
          <p:cNvGrpSpPr/>
          <p:nvPr/>
        </p:nvGrpSpPr>
        <p:grpSpPr>
          <a:xfrm>
            <a:off x="522000" y="1157089"/>
            <a:ext cx="10515130" cy="346247"/>
            <a:chOff x="693786" y="2728027"/>
            <a:chExt cx="3182456" cy="857284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AE8A735E-CA32-0A41-B011-77472BA0A6EA}"/>
                </a:ext>
              </a:extLst>
            </p:cNvPr>
            <p:cNvSpPr/>
            <p:nvPr/>
          </p:nvSpPr>
          <p:spPr>
            <a:xfrm>
              <a:off x="694627" y="2728030"/>
              <a:ext cx="3181615" cy="85728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BEFA7C6-39A6-EC49-B954-41897D2483AD}"/>
                </a:ext>
              </a:extLst>
            </p:cNvPr>
            <p:cNvSpPr txBox="1"/>
            <p:nvPr/>
          </p:nvSpPr>
          <p:spPr>
            <a:xfrm>
              <a:off x="693786" y="2728027"/>
              <a:ext cx="3049959" cy="470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Ведение расчетов с клиентами в разрезе договоров и сделок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6EDF098-12D6-A543-897B-5909D2454ABC}"/>
              </a:ext>
            </a:extLst>
          </p:cNvPr>
          <p:cNvGrpSpPr/>
          <p:nvPr/>
        </p:nvGrpSpPr>
        <p:grpSpPr>
          <a:xfrm>
            <a:off x="521530" y="1534291"/>
            <a:ext cx="10515599" cy="324000"/>
            <a:chOff x="694627" y="2753885"/>
            <a:chExt cx="3204654" cy="885508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81F72E00-5137-5743-9CBF-0735AB293D44}"/>
                </a:ext>
              </a:extLst>
            </p:cNvPr>
            <p:cNvSpPr/>
            <p:nvPr/>
          </p:nvSpPr>
          <p:spPr>
            <a:xfrm>
              <a:off x="694627" y="2753885"/>
              <a:ext cx="3204654" cy="88550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2C33BE1-81A4-1348-AA51-5EDBAB18FFBC}"/>
                </a:ext>
              </a:extLst>
            </p:cNvPr>
            <p:cNvSpPr txBox="1"/>
            <p:nvPr/>
          </p:nvSpPr>
          <p:spPr>
            <a:xfrm>
              <a:off x="694770" y="2753885"/>
              <a:ext cx="2907030" cy="885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Контроль исполнения графиков оплаты, анализ сроков задержки платежей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F1C647C-6042-8D4E-B8BA-60D2EF276F8C}"/>
              </a:ext>
            </a:extLst>
          </p:cNvPr>
          <p:cNvGrpSpPr/>
          <p:nvPr/>
        </p:nvGrpSpPr>
        <p:grpSpPr>
          <a:xfrm>
            <a:off x="522000" y="1888348"/>
            <a:ext cx="10515129" cy="324001"/>
            <a:chOff x="692772" y="2380501"/>
            <a:chExt cx="3206509" cy="576002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B0957013-ED8A-794C-8F84-DCBD74716474}"/>
                </a:ext>
              </a:extLst>
            </p:cNvPr>
            <p:cNvSpPr/>
            <p:nvPr/>
          </p:nvSpPr>
          <p:spPr>
            <a:xfrm>
              <a:off x="694627" y="2380501"/>
              <a:ext cx="3204654" cy="5760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FFC3746-EF59-A149-80E2-822E35BC0804}"/>
                </a:ext>
              </a:extLst>
            </p:cNvPr>
            <p:cNvSpPr txBox="1"/>
            <p:nvPr/>
          </p:nvSpPr>
          <p:spPr>
            <a:xfrm>
              <a:off x="692772" y="2380503"/>
              <a:ext cx="3151390" cy="576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Автоматический расчет и начисление клиенту пеней за задержку оплаты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2A88492-1947-9B48-B2A2-860F34ADF2F3}"/>
              </a:ext>
            </a:extLst>
          </p:cNvPr>
          <p:cNvGrpSpPr/>
          <p:nvPr/>
        </p:nvGrpSpPr>
        <p:grpSpPr>
          <a:xfrm>
            <a:off x="521530" y="3320306"/>
            <a:ext cx="10515595" cy="360000"/>
            <a:chOff x="694627" y="2308074"/>
            <a:chExt cx="3204654" cy="885507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CFB5A878-15A2-AB46-920B-3048D78DB6B9}"/>
                </a:ext>
              </a:extLst>
            </p:cNvPr>
            <p:cNvSpPr/>
            <p:nvPr/>
          </p:nvSpPr>
          <p:spPr>
            <a:xfrm>
              <a:off x="694627" y="2308074"/>
              <a:ext cx="3204654" cy="88550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6FB73BE-E011-EE43-BA87-FD7BD4B1A994}"/>
                </a:ext>
              </a:extLst>
            </p:cNvPr>
            <p:cNvSpPr txBox="1"/>
            <p:nvPr/>
          </p:nvSpPr>
          <p:spPr>
            <a:xfrm>
              <a:off x="694770" y="2308074"/>
              <a:ext cx="2907030" cy="794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Регистрация произвольных расходов по сделке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33" name="Group 4">
            <a:extLst>
              <a:ext uri="{FF2B5EF4-FFF2-40B4-BE49-F238E27FC236}">
                <a16:creationId xmlns:a16="http://schemas.microsoft.com/office/drawing/2014/main" id="{2B0D6EE6-AC4D-DA4C-B93F-E4FCDC63EFDB}"/>
              </a:ext>
            </a:extLst>
          </p:cNvPr>
          <p:cNvGrpSpPr/>
          <p:nvPr/>
        </p:nvGrpSpPr>
        <p:grpSpPr>
          <a:xfrm>
            <a:off x="525103" y="2961856"/>
            <a:ext cx="10515130" cy="324000"/>
            <a:chOff x="693786" y="2735051"/>
            <a:chExt cx="3182456" cy="613117"/>
          </a:xfrm>
        </p:grpSpPr>
        <p:sp>
          <p:nvSpPr>
            <p:cNvPr id="34" name="Rounded Rectangle 5">
              <a:extLst>
                <a:ext uri="{FF2B5EF4-FFF2-40B4-BE49-F238E27FC236}">
                  <a16:creationId xmlns:a16="http://schemas.microsoft.com/office/drawing/2014/main" id="{0A090C4F-025B-6C49-81F0-57B650348BA2}"/>
                </a:ext>
              </a:extLst>
            </p:cNvPr>
            <p:cNvSpPr/>
            <p:nvPr/>
          </p:nvSpPr>
          <p:spPr>
            <a:xfrm>
              <a:off x="694627" y="2735051"/>
              <a:ext cx="3181615" cy="61311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D58CE48-1CE3-CC4F-B5F7-2E8DADCA8158}"/>
                </a:ext>
              </a:extLst>
            </p:cNvPr>
            <p:cNvSpPr txBox="1"/>
            <p:nvPr/>
          </p:nvSpPr>
          <p:spPr>
            <a:xfrm>
              <a:off x="693786" y="2735051"/>
              <a:ext cx="3049959" cy="613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Расчет премии менеджера по договору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36" name="Group 8">
            <a:extLst>
              <a:ext uri="{FF2B5EF4-FFF2-40B4-BE49-F238E27FC236}">
                <a16:creationId xmlns:a16="http://schemas.microsoft.com/office/drawing/2014/main" id="{C252B526-0990-5D41-B26D-47C4021E0518}"/>
              </a:ext>
            </a:extLst>
          </p:cNvPr>
          <p:cNvGrpSpPr/>
          <p:nvPr/>
        </p:nvGrpSpPr>
        <p:grpSpPr>
          <a:xfrm>
            <a:off x="521659" y="3708423"/>
            <a:ext cx="10648957" cy="324000"/>
            <a:chOff x="694627" y="2756512"/>
            <a:chExt cx="3259356" cy="830164"/>
          </a:xfrm>
        </p:grpSpPr>
        <p:sp>
          <p:nvSpPr>
            <p:cNvPr id="37" name="Rounded Rectangle 9">
              <a:extLst>
                <a:ext uri="{FF2B5EF4-FFF2-40B4-BE49-F238E27FC236}">
                  <a16:creationId xmlns:a16="http://schemas.microsoft.com/office/drawing/2014/main" id="{C729330E-F5F1-7241-A8E6-615F8BE2EB43}"/>
                </a:ext>
              </a:extLst>
            </p:cNvPr>
            <p:cNvSpPr/>
            <p:nvPr/>
          </p:nvSpPr>
          <p:spPr>
            <a:xfrm>
              <a:off x="694627" y="2756514"/>
              <a:ext cx="3218499" cy="83016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A2C4367-FA9E-FD47-AA48-2F4A0A70348D}"/>
                </a:ext>
              </a:extLst>
            </p:cNvPr>
            <p:cNvSpPr txBox="1"/>
            <p:nvPr/>
          </p:nvSpPr>
          <p:spPr>
            <a:xfrm>
              <a:off x="694730" y="2756512"/>
              <a:ext cx="3259253" cy="83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Учет доходов и расходов и итоговый расчет финансовых результатов по сделкам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48" name="Group 14">
            <a:extLst>
              <a:ext uri="{FF2B5EF4-FFF2-40B4-BE49-F238E27FC236}">
                <a16:creationId xmlns:a16="http://schemas.microsoft.com/office/drawing/2014/main" id="{2CA3A64F-92F8-164C-9717-ABF3F9D55B9C}"/>
              </a:ext>
            </a:extLst>
          </p:cNvPr>
          <p:cNvGrpSpPr/>
          <p:nvPr/>
        </p:nvGrpSpPr>
        <p:grpSpPr>
          <a:xfrm>
            <a:off x="524109" y="2609999"/>
            <a:ext cx="10515591" cy="324000"/>
            <a:chOff x="694627" y="2757743"/>
            <a:chExt cx="3552144" cy="612031"/>
          </a:xfrm>
        </p:grpSpPr>
        <p:sp>
          <p:nvSpPr>
            <p:cNvPr id="49" name="Rounded Rectangle 15">
              <a:extLst>
                <a:ext uri="{FF2B5EF4-FFF2-40B4-BE49-F238E27FC236}">
                  <a16:creationId xmlns:a16="http://schemas.microsoft.com/office/drawing/2014/main" id="{5963B496-1C71-E343-8E1F-E0629B5AF300}"/>
                </a:ext>
              </a:extLst>
            </p:cNvPr>
            <p:cNvSpPr/>
            <p:nvPr/>
          </p:nvSpPr>
          <p:spPr>
            <a:xfrm>
              <a:off x="694627" y="2757743"/>
              <a:ext cx="3552144" cy="61203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4E0D757-46CF-EF48-9F97-05885698F4B3}"/>
                </a:ext>
              </a:extLst>
            </p:cNvPr>
            <p:cNvSpPr txBox="1"/>
            <p:nvPr/>
          </p:nvSpPr>
          <p:spPr>
            <a:xfrm>
              <a:off x="694785" y="2757745"/>
              <a:ext cx="2907030" cy="610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Анализ продаж объектов по сумме и по площади с различной детализацией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3" name="Group 14">
            <a:extLst>
              <a:ext uri="{FF2B5EF4-FFF2-40B4-BE49-F238E27FC236}">
                <a16:creationId xmlns:a16="http://schemas.microsoft.com/office/drawing/2014/main" id="{55F69412-0069-5510-9801-961EB06D56AC}"/>
              </a:ext>
            </a:extLst>
          </p:cNvPr>
          <p:cNvGrpSpPr/>
          <p:nvPr/>
        </p:nvGrpSpPr>
        <p:grpSpPr>
          <a:xfrm>
            <a:off x="527882" y="2247784"/>
            <a:ext cx="10515129" cy="324001"/>
            <a:chOff x="692772" y="2380501"/>
            <a:chExt cx="3206509" cy="576002"/>
          </a:xfrm>
        </p:grpSpPr>
        <p:sp>
          <p:nvSpPr>
            <p:cNvPr id="4" name="Rounded Rectangle 15">
              <a:extLst>
                <a:ext uri="{FF2B5EF4-FFF2-40B4-BE49-F238E27FC236}">
                  <a16:creationId xmlns:a16="http://schemas.microsoft.com/office/drawing/2014/main" id="{380CF1A1-F219-D84B-6924-1C4F2D4A42BB}"/>
                </a:ext>
              </a:extLst>
            </p:cNvPr>
            <p:cNvSpPr/>
            <p:nvPr/>
          </p:nvSpPr>
          <p:spPr>
            <a:xfrm>
              <a:off x="694627" y="2380501"/>
              <a:ext cx="3204654" cy="5760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87E05A-83CA-BEE9-0F93-EC95937A27B5}"/>
                </a:ext>
              </a:extLst>
            </p:cNvPr>
            <p:cNvSpPr txBox="1"/>
            <p:nvPr/>
          </p:nvSpPr>
          <p:spPr>
            <a:xfrm>
              <a:off x="692772" y="2380503"/>
              <a:ext cx="3151390" cy="576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Ведение расчетов по договорам с использованием счетов эскроу (на основании 214-ФЗ)</a:t>
              </a:r>
              <a:endParaRPr lang="en-US" sz="15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234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УПРАВЛЕНИЕ ВЗАИМОРАСЧЕТАМИ С КЛИЕНТАМИ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Система обеспечивает комплексное управление расчетами с клиентами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3EF428-43E1-5A40-984C-2D17161ED6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1532" y="1331999"/>
            <a:ext cx="6946067" cy="531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8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УПРАВЛЕНИЕ ВЗАИМОРАСЧЕТАМИ С КЛИЕНТАМИ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Можно выполнить анализ расчетов по каждому из заключенных в рамках сделки договоров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CB5C76-130C-3643-9651-10FA60CEC4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1532" y="1331999"/>
            <a:ext cx="6946067" cy="5317823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2D38D30-96E8-D941-82EF-434AEAC346BB}"/>
              </a:ext>
            </a:extLst>
          </p:cNvPr>
          <p:cNvSpPr/>
          <p:nvPr/>
        </p:nvSpPr>
        <p:spPr>
          <a:xfrm>
            <a:off x="1154868" y="3926327"/>
            <a:ext cx="6107238" cy="203221"/>
          </a:xfrm>
          <a:prstGeom prst="roundRect">
            <a:avLst>
              <a:gd name="adj" fmla="val 4844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26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УПРАВЛЕНИЕ ВЗАИМОРАСЧЕТАМИ С КЛИЕНТАМИ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…а также по дополнительным услугам, не предусмотренным в договоре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8705EB-DABA-2747-B7B9-212A3DED7C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1532" y="1331999"/>
            <a:ext cx="6946067" cy="5317823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DCC7CE4-0F3F-B04F-B4BD-57BD7BF0AC14}"/>
              </a:ext>
            </a:extLst>
          </p:cNvPr>
          <p:cNvSpPr/>
          <p:nvPr/>
        </p:nvSpPr>
        <p:spPr>
          <a:xfrm>
            <a:off x="1154868" y="4110959"/>
            <a:ext cx="5414981" cy="107575"/>
          </a:xfrm>
          <a:prstGeom prst="roundRect">
            <a:avLst>
              <a:gd name="adj" fmla="val 4844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54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УПРАВЛЕНИЕ ВЗАИМОРАСЧЕТАМИ С КЛИЕНТАМИ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Можно проанализировать расчеты по начисленным пени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31359A-2141-6F48-A99F-5862098774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1532" y="1331999"/>
            <a:ext cx="6946067" cy="5317823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F4C4C3C-4E57-C34D-901D-F1DF3B086EAB}"/>
              </a:ext>
            </a:extLst>
          </p:cNvPr>
          <p:cNvSpPr/>
          <p:nvPr/>
        </p:nvSpPr>
        <p:spPr>
          <a:xfrm>
            <a:off x="1154868" y="4479791"/>
            <a:ext cx="5414981" cy="207469"/>
          </a:xfrm>
          <a:prstGeom prst="roundRect">
            <a:avLst>
              <a:gd name="adj" fmla="val 4844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7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УПРАВЛЕНИЕ ВЗАИМОРАСЧЕТАМИ С КЛИЕНТАМИ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Т.к. все документы по клиентам привязаны к определенным сделкам, то это позволяет выполнить общий анализ состояние расчетов в разрезе сделок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B15CB1-E4F7-E241-8EC0-FB2EA7A79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331999"/>
            <a:ext cx="6946068" cy="5317823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96E1C23-047C-784C-8146-C21285344616}"/>
              </a:ext>
            </a:extLst>
          </p:cNvPr>
          <p:cNvSpPr/>
          <p:nvPr/>
        </p:nvSpPr>
        <p:spPr>
          <a:xfrm>
            <a:off x="1101080" y="3834883"/>
            <a:ext cx="5414981" cy="107575"/>
          </a:xfrm>
          <a:prstGeom prst="roundRect">
            <a:avLst>
              <a:gd name="adj" fmla="val 4844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3A2A13A-F801-AC4A-A744-3261166A986C}"/>
              </a:ext>
            </a:extLst>
          </p:cNvPr>
          <p:cNvSpPr/>
          <p:nvPr/>
        </p:nvSpPr>
        <p:spPr>
          <a:xfrm>
            <a:off x="1101079" y="4555901"/>
            <a:ext cx="5414981" cy="107575"/>
          </a:xfrm>
          <a:prstGeom prst="roundRect">
            <a:avLst>
              <a:gd name="adj" fmla="val 4844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16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ВАЛЮТА ВЗАИМОРАСЧЕТОВ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Расчеты с клиентом по договору могут вестись в любой валюте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BD5086-62E3-424D-A9BB-87D0336E9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77" y="1331999"/>
            <a:ext cx="6651823" cy="5092553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840A93E-9ED6-7D41-9F50-D5AF4111B3AD}"/>
              </a:ext>
            </a:extLst>
          </p:cNvPr>
          <p:cNvSpPr/>
          <p:nvPr/>
        </p:nvSpPr>
        <p:spPr>
          <a:xfrm>
            <a:off x="692149" y="2689224"/>
            <a:ext cx="1943101" cy="200025"/>
          </a:xfrm>
          <a:prstGeom prst="roundRect">
            <a:avLst>
              <a:gd name="adj" fmla="val 4844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07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КОНТРОЛЬ ПОСТУПЛЕНИЯ ПЛАТЕЖЕЙ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Если договором предусмотрена рассрочка оплаты и составлен график платежей, то можно указать величину пени за просрочку поступления оплаты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BE78C2-EB15-824B-8D3C-8870BF94A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308248"/>
            <a:ext cx="7019299" cy="5373888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278BAC7-20B0-6147-86A9-34BBB78CD294}"/>
              </a:ext>
            </a:extLst>
          </p:cNvPr>
          <p:cNvSpPr/>
          <p:nvPr/>
        </p:nvSpPr>
        <p:spPr>
          <a:xfrm>
            <a:off x="4490337" y="2715340"/>
            <a:ext cx="1861745" cy="634962"/>
          </a:xfrm>
          <a:prstGeom prst="roundRect">
            <a:avLst>
              <a:gd name="adj" fmla="val 4844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1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КОНТРОЛЬ ПОСТУПЛЕНИЯ ПЛАТЕЖЕЙ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Система позволяет контролировать поступление платежей в разрезе плановых дат оплаты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5020E7-56FF-DE45-A521-A36F405A4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246910"/>
            <a:ext cx="7066800" cy="541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04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КОНТРОЛЬ ПОСТУПЛЕНИЯ ПЛАТЕЖЕЙ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Если принято решение о начислении клиенту пени за просрочку оплаты, то для этих целей предназначен документ «Начисление пени по сделкам с недвижимостью»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F80529-A2AE-A54A-8675-CF00AB398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235034"/>
            <a:ext cx="7166261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06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КОНТРОЛЬ ПОСТУПЛЕНИЯ ПЛАТЕЖЕЙ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Расчет пени в документе выполняется автоматически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021584-8BA1-D541-A730-CFC236019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246909"/>
            <a:ext cx="7026658" cy="537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02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АНАЛИЗ ПРОДАЖ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Система позволяет выполнить развернутый анализ продаж по объектам недвижимости, услугам, менеджерам,</a:t>
            </a:r>
            <a:br>
              <a:rPr lang="ru-RU" altLang="ru-RU" sz="1400" dirty="0">
                <a:solidFill>
                  <a:schemeClr val="accent2"/>
                </a:solidFill>
                <a:latin typeface="Arial" charset="0"/>
              </a:rPr>
            </a:b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сделкам и т.п.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610AE0-6536-E543-9B0F-07C364824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331999"/>
            <a:ext cx="6884493" cy="527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15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АНАЛИЗ ПРОДАЖ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Для продаж собственной недвижимости помимо объемов выручки отображаются объемы реализованных площадей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41C203-C9B5-CD45-93D3-5EE4277AA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331999"/>
            <a:ext cx="6884493" cy="5270682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4546C38-8803-E745-8A04-5735F2E9C239}"/>
              </a:ext>
            </a:extLst>
          </p:cNvPr>
          <p:cNvSpPr/>
          <p:nvPr/>
        </p:nvSpPr>
        <p:spPr>
          <a:xfrm>
            <a:off x="4311121" y="3225173"/>
            <a:ext cx="972579" cy="1008993"/>
          </a:xfrm>
          <a:prstGeom prst="roundRect">
            <a:avLst>
              <a:gd name="adj" fmla="val 4844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47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УПРАВЛЕНИЕ РАСХОДАМИ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Система позволяет регистрировать любые расходы и привязывать их к заданной аналитике. Все расходы классифицируются по статьям.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0D7DD4-22DE-EC49-80AC-3DA0C0934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331999"/>
            <a:ext cx="6983673" cy="534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07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УПРАВЛЕНИЕ РАСХОДАМИ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Аналитика расходов указывается для каждой статьи индивидуально. Для отнесения расходов по статье на конкретные сделки по недвижимости необходимо в карточке статьи поставить соответствующий признак.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FB20B5-6C1F-134B-ADA1-AA6B3649F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331999"/>
            <a:ext cx="6983673" cy="5346613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19DAD12-CDEE-EB49-95D2-478C06C4AEF8}"/>
              </a:ext>
            </a:extLst>
          </p:cNvPr>
          <p:cNvSpPr/>
          <p:nvPr/>
        </p:nvSpPr>
        <p:spPr>
          <a:xfrm>
            <a:off x="4193497" y="4329356"/>
            <a:ext cx="1232941" cy="205168"/>
          </a:xfrm>
          <a:prstGeom prst="roundRect">
            <a:avLst>
              <a:gd name="adj" fmla="val 21283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76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УПРАВЛЕНИЕ РАСХОДАМИ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В результате в документах, регистрирующих расходы компании, можно указать как статью расходов, так и конкретную сделку по недвижимости, на которую нужно отнести данные расходы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AC4DFF2-387B-B34D-B7C7-B4F7F787E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332000"/>
            <a:ext cx="6961834" cy="5329894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DEA347C-CC82-5443-8192-207F6B3D131B}"/>
              </a:ext>
            </a:extLst>
          </p:cNvPr>
          <p:cNvSpPr/>
          <p:nvPr/>
        </p:nvSpPr>
        <p:spPr>
          <a:xfrm>
            <a:off x="4524375" y="2540001"/>
            <a:ext cx="2800350" cy="441324"/>
          </a:xfrm>
          <a:prstGeom prst="roundRect">
            <a:avLst>
              <a:gd name="adj" fmla="val 21283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3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УПРАВЛЕНИЕ РАСХОДАМИ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Сводную информацию по расходам компании можно получить с помощью отчета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F5FFC2-A5EB-B043-88A4-056CABBD7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806" y="1331999"/>
            <a:ext cx="6932649" cy="530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57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УПРАВЛЕНИЕ РАСХОДАМИ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724E8F6-7205-0544-BD80-10621EBD8E8C}"/>
              </a:ext>
            </a:extLst>
          </p:cNvPr>
          <p:cNvSpPr/>
          <p:nvPr/>
        </p:nvSpPr>
        <p:spPr>
          <a:xfrm>
            <a:off x="8697132" y="1331999"/>
            <a:ext cx="2340000" cy="2633511"/>
          </a:xfrm>
          <a:prstGeom prst="roundRect">
            <a:avLst>
              <a:gd name="adj" fmla="val 6243"/>
            </a:avLst>
          </a:prstGeom>
          <a:noFill/>
          <a:ln>
            <a:solidFill>
              <a:srgbClr val="394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400" dirty="0">
                <a:solidFill>
                  <a:schemeClr val="accent2"/>
                </a:solidFill>
                <a:latin typeface="Arial" charset="0"/>
              </a:rPr>
              <a:t>В конечном итоге система позволяет выполнить анализ финансового результата как по каждой сделке, так и по компании в целом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E997A7-09E0-134F-984C-725A05A39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32" y="1331999"/>
            <a:ext cx="6948047" cy="531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1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ПОДДЕРЖКА ПОЛЬЗОВАТЕЛЕЙ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8384A1D-E451-034F-8820-B482C62F4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521" y="2232561"/>
            <a:ext cx="28575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" name="Text Box 5">
            <a:extLst>
              <a:ext uri="{FF2B5EF4-FFF2-40B4-BE49-F238E27FC236}">
                <a16:creationId xmlns:a16="http://schemas.microsoft.com/office/drawing/2014/main" id="{C44CF412-9F8C-214F-AB7E-1A73A14A4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532" y="1779568"/>
            <a:ext cx="85693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80000"/>
              </a:spcBef>
              <a:buClr>
                <a:srgbClr val="553B11"/>
              </a:buClr>
              <a:buBlip>
                <a:blip r:embed="rId4"/>
              </a:buBlip>
              <a:defRPr sz="2400">
                <a:solidFill>
                  <a:srgbClr val="CC3300"/>
                </a:solidFill>
                <a:latin typeface="Trebuchet MS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938F5D"/>
              </a:buClr>
              <a:buFont typeface="Wingdings" charset="2"/>
              <a:buBlip>
                <a:blip r:embed="rId5"/>
              </a:buBlip>
              <a:defRPr sz="2000" b="1">
                <a:solidFill>
                  <a:srgbClr val="CCCC00"/>
                </a:solidFill>
                <a:latin typeface="Trebuchet MS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FF0000"/>
              </a:buClr>
              <a:buFont typeface="Wingdings" charset="2"/>
              <a:buBlip>
                <a:blip r:embed="rId6"/>
              </a:buBlip>
              <a:defRPr sz="2400" b="1" i="1">
                <a:solidFill>
                  <a:srgbClr val="937E49"/>
                </a:solidFill>
                <a:latin typeface="Trebuchet MS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  <a:defRPr/>
            </a:pPr>
            <a:r>
              <a:rPr lang="ru-RU" altLang="ru-RU" b="1" dirty="0">
                <a:solidFill>
                  <a:schemeClr val="accent2"/>
                </a:solidFill>
                <a:latin typeface="Arial" charset="0"/>
              </a:rPr>
              <a:t>Зарегистрированным пользователям предоставляются: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C1309C53-4140-B744-A992-E85939DA3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732" y="3098781"/>
            <a:ext cx="70151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80000"/>
              </a:spcBef>
              <a:buClr>
                <a:srgbClr val="553B11"/>
              </a:buClr>
              <a:buBlip>
                <a:blip r:embed="rId4"/>
              </a:buBlip>
              <a:defRPr sz="2400">
                <a:solidFill>
                  <a:srgbClr val="CC3300"/>
                </a:solidFill>
                <a:latin typeface="Trebuchet MS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938F5D"/>
              </a:buClr>
              <a:buFont typeface="Wingdings" charset="2"/>
              <a:buBlip>
                <a:blip r:embed="rId5"/>
              </a:buBlip>
              <a:defRPr sz="2000" b="1">
                <a:solidFill>
                  <a:srgbClr val="CCCC00"/>
                </a:solidFill>
                <a:latin typeface="Trebuchet MS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FF0000"/>
              </a:buClr>
              <a:buFont typeface="Wingdings" charset="2"/>
              <a:buBlip>
                <a:blip r:embed="rId6"/>
              </a:buBlip>
              <a:defRPr sz="2400" b="1" i="1">
                <a:solidFill>
                  <a:srgbClr val="937E49"/>
                </a:solidFill>
                <a:latin typeface="Trebuchet MS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 typeface="Wingdings" charset="2"/>
              <a:buChar char="v"/>
              <a:defRPr/>
            </a:pPr>
            <a:r>
              <a:rPr lang="ru-RU" altLang="ru-RU" sz="2000" b="1" dirty="0">
                <a:solidFill>
                  <a:srgbClr val="3333CC"/>
                </a:solidFill>
                <a:latin typeface="Arial" charset="0"/>
              </a:rPr>
              <a:t> </a:t>
            </a:r>
            <a:r>
              <a:rPr lang="ru-RU" altLang="ru-RU" sz="2000" b="1" dirty="0">
                <a:latin typeface="Arial" charset="0"/>
              </a:rPr>
              <a:t>услуги линии консультаций</a:t>
            </a: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BDDEFC18-0044-A242-A070-88068B0B2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732" y="3886181"/>
            <a:ext cx="63357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80000"/>
              </a:spcBef>
              <a:buClr>
                <a:srgbClr val="553B11"/>
              </a:buClr>
              <a:buBlip>
                <a:blip r:embed="rId4"/>
              </a:buBlip>
              <a:defRPr sz="2400">
                <a:solidFill>
                  <a:srgbClr val="CC3300"/>
                </a:solidFill>
                <a:latin typeface="Trebuchet MS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938F5D"/>
              </a:buClr>
              <a:buFont typeface="Wingdings" charset="2"/>
              <a:buBlip>
                <a:blip r:embed="rId5"/>
              </a:buBlip>
              <a:defRPr sz="2000" b="1">
                <a:solidFill>
                  <a:srgbClr val="CCCC00"/>
                </a:solidFill>
                <a:latin typeface="Trebuchet MS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rgbClr val="FF0000"/>
              </a:buClr>
              <a:buFont typeface="Wingdings" charset="2"/>
              <a:buBlip>
                <a:blip r:embed="rId6"/>
              </a:buBlip>
              <a:defRPr sz="2400" b="1" i="1">
                <a:solidFill>
                  <a:srgbClr val="937E49"/>
                </a:solidFill>
                <a:latin typeface="Trebuchet MS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 typeface="Wingdings" charset="2"/>
              <a:buChar char="v"/>
              <a:defRPr/>
            </a:pPr>
            <a:r>
              <a:rPr lang="ru-RU" altLang="ru-RU" sz="2000" b="1" dirty="0">
                <a:solidFill>
                  <a:srgbClr val="3333CC"/>
                </a:solidFill>
                <a:latin typeface="Arial" charset="0"/>
              </a:rPr>
              <a:t> </a:t>
            </a:r>
            <a:r>
              <a:rPr lang="ru-RU" altLang="ru-RU" sz="2000" b="1" dirty="0">
                <a:latin typeface="Arial" charset="0"/>
              </a:rPr>
              <a:t>доступ к обновлениям на сайте интернет-</a:t>
            </a:r>
          </a:p>
          <a:p>
            <a:pPr eaLnBrk="1" hangingPunct="1">
              <a:spcBef>
                <a:spcPct val="0"/>
              </a:spcBef>
              <a:buClrTx/>
              <a:buFont typeface="Wingdings" charset="2"/>
              <a:buNone/>
              <a:defRPr/>
            </a:pPr>
            <a:r>
              <a:rPr lang="ru-RU" altLang="ru-RU" sz="2000" b="1" dirty="0">
                <a:latin typeface="Arial" charset="0"/>
              </a:rPr>
              <a:t>    поддержки </a:t>
            </a:r>
            <a:r>
              <a:rPr lang="en-US" altLang="ru-RU" sz="2000" b="1" dirty="0">
                <a:latin typeface="Arial" charset="0"/>
              </a:rPr>
              <a:t>users.v8.1c.ru</a:t>
            </a:r>
            <a:endParaRPr lang="ru-RU" altLang="ru-RU" sz="2000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10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043-5AE4-4A4C-810F-1AD3D01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32" y="578714"/>
            <a:ext cx="10515600" cy="540000"/>
          </a:xfrm>
        </p:spPr>
        <p:txBody>
          <a:bodyPr anchor="ctr" anchorCtr="0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СПАСИБО ЗА ВНИМАНИЕ</a:t>
            </a:r>
            <a:endParaRPr lang="ru-RU" altLang="ru-RU" sz="2400" b="1" dirty="0"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F223A-4D05-A74F-988B-80C3E835E1FD}"/>
              </a:ext>
            </a:extLst>
          </p:cNvPr>
          <p:cNvSpPr txBox="1"/>
          <p:nvPr/>
        </p:nvSpPr>
        <p:spPr>
          <a:xfrm>
            <a:off x="9904021" y="2232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Group 18">
            <a:extLst>
              <a:ext uri="{FF2B5EF4-FFF2-40B4-BE49-F238E27FC236}">
                <a16:creationId xmlns:a16="http://schemas.microsoft.com/office/drawing/2014/main" id="{94800DFD-8272-7A42-8E34-C68FB0498E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174120"/>
              </p:ext>
            </p:extLst>
          </p:nvPr>
        </p:nvGraphicFramePr>
        <p:xfrm>
          <a:off x="1548912" y="2119923"/>
          <a:ext cx="6713538" cy="2393950"/>
        </p:xfrm>
        <a:graphic>
          <a:graphicData uri="http://schemas.openxmlformats.org/drawingml/2006/table">
            <a:tbl>
              <a:tblPr/>
              <a:tblGrid>
                <a:gridCol w="3151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2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08">
                <a:tc>
                  <a:txBody>
                    <a:bodyPr/>
                    <a:lstStyle>
                      <a:lvl1pPr algn="l" eaLnBrk="0" hangingPunct="0">
                        <a:spcBef>
                          <a:spcPct val="80000"/>
                        </a:spcBef>
                        <a:buClr>
                          <a:srgbClr val="553B11"/>
                        </a:buClr>
                        <a:defRPr sz="2000">
                          <a:solidFill>
                            <a:srgbClr val="CC3300"/>
                          </a:solidFill>
                          <a:latin typeface="Trebuchet MS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rgbClr val="938F5D"/>
                        </a:buClr>
                        <a:buFont typeface="Wingdings" charset="2"/>
                        <a:defRPr b="1">
                          <a:solidFill>
                            <a:srgbClr val="CCCC00"/>
                          </a:solidFill>
                          <a:latin typeface="Trebuchet MS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Font typeface="Wingdings" charset="2"/>
                        <a:defRPr sz="2000" b="1" i="1">
                          <a:solidFill>
                            <a:srgbClr val="937E49"/>
                          </a:solidFill>
                          <a:latin typeface="Trebuchet MS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</a:rPr>
                        <a:t>Правообладатель:</a:t>
                      </a:r>
                    </a:p>
                  </a:txBody>
                  <a:tcPr marT="45694" marB="4569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80000"/>
                        </a:spcBef>
                        <a:buClr>
                          <a:srgbClr val="553B11"/>
                        </a:buClr>
                        <a:defRPr sz="2000">
                          <a:solidFill>
                            <a:srgbClr val="CC3300"/>
                          </a:solidFill>
                          <a:latin typeface="Trebuchet MS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rgbClr val="938F5D"/>
                        </a:buClr>
                        <a:buFont typeface="Wingdings" charset="2"/>
                        <a:defRPr b="1">
                          <a:solidFill>
                            <a:srgbClr val="CCCC00"/>
                          </a:solidFill>
                          <a:latin typeface="Trebuchet MS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Font typeface="Wingdings" charset="2"/>
                        <a:defRPr sz="2000" b="1" i="1">
                          <a:solidFill>
                            <a:srgbClr val="937E49"/>
                          </a:solidFill>
                          <a:latin typeface="Trebuchet MS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</a:rPr>
                        <a:t>Разработчик:</a:t>
                      </a:r>
                    </a:p>
                  </a:txBody>
                  <a:tcPr marT="45694" marB="4569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8242">
                <a:tc>
                  <a:txBody>
                    <a:bodyPr/>
                    <a:lstStyle>
                      <a:lvl1pPr algn="l" eaLnBrk="0" hangingPunct="0">
                        <a:spcBef>
                          <a:spcPct val="80000"/>
                        </a:spcBef>
                        <a:buClr>
                          <a:srgbClr val="553B11"/>
                        </a:buClr>
                        <a:defRPr sz="2000">
                          <a:solidFill>
                            <a:srgbClr val="CC3300"/>
                          </a:solidFill>
                          <a:latin typeface="Trebuchet MS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rgbClr val="938F5D"/>
                        </a:buClr>
                        <a:buFont typeface="Wingdings" charset="2"/>
                        <a:defRPr b="1">
                          <a:solidFill>
                            <a:srgbClr val="CCCC00"/>
                          </a:solidFill>
                          <a:latin typeface="Trebuchet MS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Font typeface="Wingdings" charset="2"/>
                        <a:defRPr sz="2000" b="1" i="1">
                          <a:solidFill>
                            <a:srgbClr val="937E49"/>
                          </a:solidFill>
                          <a:latin typeface="Trebuchet MS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</a:rPr>
                        <a:t>ООО «1С»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</a:rPr>
                        <a:t>тел. (495) 737-92-57,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</a:rPr>
                        <a:t>127018, Москва, </a:t>
                      </a:r>
                      <a:r>
                        <a:rPr kumimoji="0" lang="ru-RU" alt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</a:rPr>
                        <a:t>ул.Селезневская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</a:rPr>
                        <a:t>, д.21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rebuchet MS" charset="0"/>
                        </a:rPr>
                        <a:t>solutions@1c.ru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sng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rebuchet MS" charset="0"/>
                        </a:rPr>
                        <a:t>www.1c.ru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rebuchet MS" charset="0"/>
                      </a:endParaRPr>
                    </a:p>
                  </a:txBody>
                  <a:tcPr marT="45694" marB="4569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80000"/>
                        </a:spcBef>
                        <a:buClr>
                          <a:srgbClr val="553B11"/>
                        </a:buClr>
                        <a:defRPr sz="2000">
                          <a:solidFill>
                            <a:srgbClr val="CC3300"/>
                          </a:solidFill>
                          <a:latin typeface="Trebuchet MS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rgbClr val="938F5D"/>
                        </a:buClr>
                        <a:buFont typeface="Wingdings" charset="2"/>
                        <a:defRPr b="1">
                          <a:solidFill>
                            <a:srgbClr val="CCCC00"/>
                          </a:solidFill>
                          <a:latin typeface="Trebuchet MS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rgbClr val="FF0000"/>
                        </a:buClr>
                        <a:buFont typeface="Wingdings" charset="2"/>
                        <a:defRPr sz="2000" b="1" i="1">
                          <a:solidFill>
                            <a:srgbClr val="937E49"/>
                          </a:solidFill>
                          <a:latin typeface="Trebuchet MS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Компания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</a:rPr>
                        <a:t> «ЭЛИАС»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</a:rPr>
                        <a:t>тел. (495) 255-27-00, 619-41-08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</a:rPr>
                        <a:t>127276, Москва, </a:t>
                      </a:r>
                      <a:r>
                        <a:rPr kumimoji="0" lang="ru-RU" alt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</a:rPr>
                        <a:t>Марфинский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</a:rPr>
                        <a:t> проезд, д.4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rebuchet MS" charset="0"/>
                        </a:rPr>
                        <a:t>realtor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rebuchet MS" charset="0"/>
                        </a:rPr>
                        <a:t>@</a:t>
                      </a:r>
                      <a:r>
                        <a:rPr kumimoji="0" lang="ru-RU" alt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rebuchet MS" charset="0"/>
                        </a:rPr>
                        <a:t>elias.ru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rebuchet MS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sng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rebuchet MS" charset="0"/>
                        </a:rPr>
                        <a:t>www.elias.ru</a:t>
                      </a:r>
                      <a:endParaRPr kumimoji="0" lang="ru-RU" altLang="ru-RU" sz="1800" b="0" i="0" u="sng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rebuchet MS" charset="0"/>
                      </a:endParaRPr>
                    </a:p>
                  </a:txBody>
                  <a:tcPr marT="45694" marB="4569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Picture 9">
            <a:extLst>
              <a:ext uri="{FF2B5EF4-FFF2-40B4-BE49-F238E27FC236}">
                <a16:creationId xmlns:a16="http://schemas.microsoft.com/office/drawing/2014/main" id="{BADC63A5-055D-5749-8121-2AE9CD7DC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300" y="4804386"/>
            <a:ext cx="12954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38D9388-0543-0546-83D6-81E19A8E62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5681" y="4809562"/>
            <a:ext cx="2702411" cy="55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4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Пользовательские 1">
      <a:dk1>
        <a:srgbClr val="000000"/>
      </a:dk1>
      <a:lt1>
        <a:srgbClr val="FFFFFF"/>
      </a:lt1>
      <a:dk2>
        <a:srgbClr val="394966"/>
      </a:dk2>
      <a:lt2>
        <a:srgbClr val="E8E8E8"/>
      </a:lt2>
      <a:accent1>
        <a:srgbClr val="394966"/>
      </a:accent1>
      <a:accent2>
        <a:srgbClr val="17519D"/>
      </a:accent2>
      <a:accent3>
        <a:srgbClr val="0881F8"/>
      </a:accent3>
      <a:accent4>
        <a:srgbClr val="3178EB"/>
      </a:accent4>
      <a:accent5>
        <a:srgbClr val="5C96E7"/>
      </a:accent5>
      <a:accent6>
        <a:srgbClr val="B3C8ED"/>
      </a:accent6>
      <a:hlink>
        <a:srgbClr val="0042FD"/>
      </a:hlink>
      <a:folHlink>
        <a:srgbClr val="8AB7E9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35330</TotalTime>
  <Words>2736</Words>
  <Application>Microsoft Office PowerPoint</Application>
  <PresentationFormat>Широкоэкранный</PresentationFormat>
  <Paragraphs>360</Paragraphs>
  <Slides>93</Slides>
  <Notes>65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93</vt:i4>
      </vt:variant>
    </vt:vector>
  </HeadingPairs>
  <TitlesOfParts>
    <vt:vector size="108" baseType="lpstr">
      <vt:lpstr>Aptos</vt:lpstr>
      <vt:lpstr>Aptos Display</vt:lpstr>
      <vt:lpstr>Arial</vt:lpstr>
      <vt:lpstr>Arial Cyr</vt:lpstr>
      <vt:lpstr>Arial Narrow</vt:lpstr>
      <vt:lpstr>Calibri</vt:lpstr>
      <vt:lpstr>Helvetica</vt:lpstr>
      <vt:lpstr>Inter</vt:lpstr>
      <vt:lpstr>Inter Extra Bold</vt:lpstr>
      <vt:lpstr>Roboto</vt:lpstr>
      <vt:lpstr>Roboto Medium</vt:lpstr>
      <vt:lpstr>Times New Roman</vt:lpstr>
      <vt:lpstr>Trebuchet MS</vt:lpstr>
      <vt:lpstr>Wingdings</vt:lpstr>
      <vt:lpstr>Тема Office</vt:lpstr>
      <vt:lpstr>1C:Риэлтор. Управление продажами недвижимости</vt:lpstr>
      <vt:lpstr> ПРЕДНАЗНАЧЕНИЕ ПРОДУКТА</vt:lpstr>
      <vt:lpstr> ЦЕЛЕВАЯ АУДИТОРИЯ</vt:lpstr>
      <vt:lpstr> ТИПОВЫЕ ПРОБЛЕМЫ УПРАВЛЕНИЯ</vt:lpstr>
      <vt:lpstr> ТИПОВОЕ РЕШЕНИЕ ТИПОВЫХ ПРОБЛЕМ</vt:lpstr>
      <vt:lpstr> ВАРИАНТЫ ПОСТАВОК</vt:lpstr>
      <vt:lpstr>ВОЗМОЖНОСТИ и ПРЕИМУЩЕСТВА</vt:lpstr>
      <vt:lpstr> ОБЗОР ВОЗМОЖНОСТЕЙ</vt:lpstr>
      <vt:lpstr> УПРАВЛЕНИЕ БАЗОЙ ОБЪЕКТОВ НЕДВИЖИМОСТИ</vt:lpstr>
      <vt:lpstr> КАРТОЧКА ОБЪЕКТА НЕДВИЖИМОСТИ</vt:lpstr>
      <vt:lpstr> КАРТОЧКА ОБЪЕКТА НЕДВИЖИМОСТИ</vt:lpstr>
      <vt:lpstr> КАРТОЧКА ОБЪЕКТА НЕДВИЖИМОСТИ</vt:lpstr>
      <vt:lpstr> КАРТОЧКА ОБЪЕКТА НЕДВИЖИМОСТИ</vt:lpstr>
      <vt:lpstr> КАРТОЧКА ОБЪЕКТА НЕДВИЖИМОСТИ</vt:lpstr>
      <vt:lpstr> КАРТОЧКА ОБЪЕКТА НЕДВИЖИМОСТИ</vt:lpstr>
      <vt:lpstr> КАРТОЧКА ОБЪЕКТА НЕДВИЖИМОСТИ</vt:lpstr>
      <vt:lpstr> КАРТОЧКА ОБЪЕКТА НЕДВИЖИМОСТИ</vt:lpstr>
      <vt:lpstr> КАРТОЧКА ОБЪЕКТА НЕДВИЖИМОСТИ</vt:lpstr>
      <vt:lpstr> КАРТОЧКА ОБЪЕКТА НЕДВИЖИМОСТИ</vt:lpstr>
      <vt:lpstr> ЗДАНИЯ</vt:lpstr>
      <vt:lpstr> ЗДАНИЯ</vt:lpstr>
      <vt:lpstr> ЗДАНИЯ</vt:lpstr>
      <vt:lpstr> ЗДАНИЯ</vt:lpstr>
      <vt:lpstr> ЗДАНИЯ</vt:lpstr>
      <vt:lpstr> ЗДАНИЯ</vt:lpstr>
      <vt:lpstr> ЗДАНИЯ</vt:lpstr>
      <vt:lpstr> ЗДАНИЯ</vt:lpstr>
      <vt:lpstr> ДОЛИ ОБЪЕКТОВ СТРОИТЕЛЬСТВА </vt:lpstr>
      <vt:lpstr> КВАРТИРОГРАММА</vt:lpstr>
      <vt:lpstr> КВАРТИРОГРАММА</vt:lpstr>
      <vt:lpstr> ПЕРИОДИЧЕСКИЕ ХАРАКТЕРИСТИКИ</vt:lpstr>
      <vt:lpstr> ИНФОРМАЦИЯ О ПЛОЩАДЯХ ОБЪЕКТА</vt:lpstr>
      <vt:lpstr> БТИ</vt:lpstr>
      <vt:lpstr> РЕГИСТРАЦИЯ УСЛОВИЙ ПРОДАЖИ ОБЪЕКТОВ</vt:lpstr>
      <vt:lpstr> СТАТУСЫ ОБЪЕКТОВ</vt:lpstr>
      <vt:lpstr> CRM – УПРАВЛЕНИЕ ВЗАИМООТНОШЕНИЯМИ С КЛИЕНТАМИ</vt:lpstr>
      <vt:lpstr>ИНТЕРЕС КЛИЕНТА</vt:lpstr>
      <vt:lpstr>ИНТЕРЕС КЛИЕНТА</vt:lpstr>
      <vt:lpstr>ИНТЕРЕС КЛИЕНТА</vt:lpstr>
      <vt:lpstr>ИНТЕРЕС КЛИЕНТА</vt:lpstr>
      <vt:lpstr>ИНТЕРЕС КЛИЕНТА</vt:lpstr>
      <vt:lpstr>КОНТАКТЫ С КЛИЕНТАМИ</vt:lpstr>
      <vt:lpstr>КОНТРОЛЬ ЭФФЕКТИВНОСТИ РЕКЛАМЫ</vt:lpstr>
      <vt:lpstr>КОНТРОЛЬ ЭФФЕКТИВНОСТИ РЕКЛАМЫ</vt:lpstr>
      <vt:lpstr>РАЗМЕЩЕНИЕ ОБЪЯВЛЕНИЙ ПО ОБЪЕКТАМ В ИНТЕРНЕТ</vt:lpstr>
      <vt:lpstr>ВИДЫ СДЕЛОК</vt:lpstr>
      <vt:lpstr>ВИДЫ СДЕЛОК</vt:lpstr>
      <vt:lpstr>УПРАВЛЕНИЕ ПРОЦЕССАМИ ПРОДАЖ</vt:lpstr>
      <vt:lpstr>УПРАВЛЕНИЕ ПРОЦЕССАМИ ПРОДАЖ</vt:lpstr>
      <vt:lpstr>УПРАВЛЕНИЕ ПРОЦЕССАМИ ПРОДАЖ</vt:lpstr>
      <vt:lpstr>УПРАВЛЕНИЕ ПРОЦЕССАМИ ПРОДАЖ</vt:lpstr>
      <vt:lpstr>УПРАВЛЕНИЕ ПРОЦЕССАМИ ПРОДАЖ</vt:lpstr>
      <vt:lpstr>РАЗГРАНИЧЕНИЕ ДОСТУПА ПО МЕНЕДЖЕРАМ</vt:lpstr>
      <vt:lpstr>УПРАВЛЕНИЕ СДЕЛКАМИ ПО НЕДВИЖИМОСТИ</vt:lpstr>
      <vt:lpstr>СДЕЛКА ПО НЕДВИЖИМОСТИ</vt:lpstr>
      <vt:lpstr>СДЕЛКА ПО НЕДВИЖИМОСТИ</vt:lpstr>
      <vt:lpstr>СДЕЛКА ПО НЕДВИЖИМОСТИ</vt:lpstr>
      <vt:lpstr>СДЕЛКА ПО НЕДВИЖИМОСТИ</vt:lpstr>
      <vt:lpstr>СДЕЛКА ПО НЕДВИЖИМОСТИ</vt:lpstr>
      <vt:lpstr>СДЕЛКА ПО НЕДВИЖИМОСТИ</vt:lpstr>
      <vt:lpstr>СДЕЛКА ПО НЕДВИЖИМОСТИ</vt:lpstr>
      <vt:lpstr>СДЕЛКА ПО НЕДВИЖИМОСТИ</vt:lpstr>
      <vt:lpstr>ДОГОВОР ПО НЕДВИЖИМОСТИ</vt:lpstr>
      <vt:lpstr>ДОГОВОР ПО НЕДВИЖИМОСТИ</vt:lpstr>
      <vt:lpstr>ДОГОВОР ПО НЕДВИЖИМОСТИ</vt:lpstr>
      <vt:lpstr>ДОГОВОР ПО НЕДВИЖИМОСТИ</vt:lpstr>
      <vt:lpstr>ДОГОВОР ПО НЕДВИЖИМОСТИ</vt:lpstr>
      <vt:lpstr>ДОГОВОР ПО НЕДВИЖИМОСТИ</vt:lpstr>
      <vt:lpstr>ДОГОВОР ПО НЕДВИЖИМОСТИ</vt:lpstr>
      <vt:lpstr>АКТ ПЕРЕДАЧИ ОБЪЕКТА НЕДВИЖИМОСТИ</vt:lpstr>
      <vt:lpstr>РАСТОРЖЕНИЕ СДЕЛКИ</vt:lpstr>
      <vt:lpstr>ПЕЧАТЬ ПО ШАБЛОНАМ MICROSOFT WORD</vt:lpstr>
      <vt:lpstr>ДОПОЛНИТЕЛЬНЫЕ УСЛУГИ</vt:lpstr>
      <vt:lpstr> УПРАВЛЕНИЕ ВЗАИМОРАСЧЕТАМИ И ФИНАНСОВЫМ РЕЗУЛЬТАТОМ</vt:lpstr>
      <vt:lpstr>УПРАВЛЕНИЕ ВЗАИМОРАСЧЕТАМИ С КЛИЕНТАМИ</vt:lpstr>
      <vt:lpstr>УПРАВЛЕНИЕ ВЗАИМОРАСЧЕТАМИ С КЛИЕНТАМИ</vt:lpstr>
      <vt:lpstr>УПРАВЛЕНИЕ ВЗАИМОРАСЧЕТАМИ С КЛИЕНТАМИ</vt:lpstr>
      <vt:lpstr>УПРАВЛЕНИЕ ВЗАИМОРАСЧЕТАМИ С КЛИЕНТАМИ</vt:lpstr>
      <vt:lpstr>УПРАВЛЕНИЕ ВЗАИМОРАСЧЕТАМИ С КЛИЕНТАМИ</vt:lpstr>
      <vt:lpstr>ВАЛЮТА ВЗАИМОРАСЧЕТОВ</vt:lpstr>
      <vt:lpstr>КОНТРОЛЬ ПОСТУПЛЕНИЯ ПЛАТЕЖЕЙ</vt:lpstr>
      <vt:lpstr>КОНТРОЛЬ ПОСТУПЛЕНИЯ ПЛАТЕЖЕЙ</vt:lpstr>
      <vt:lpstr>КОНТРОЛЬ ПОСТУПЛЕНИЯ ПЛАТЕЖЕЙ</vt:lpstr>
      <vt:lpstr>КОНТРОЛЬ ПОСТУПЛЕНИЯ ПЛАТЕЖЕЙ</vt:lpstr>
      <vt:lpstr>АНАЛИЗ ПРОДАЖ</vt:lpstr>
      <vt:lpstr>АНАЛИЗ ПРОДАЖ</vt:lpstr>
      <vt:lpstr>УПРАВЛЕНИЕ РАСХОДАМИ</vt:lpstr>
      <vt:lpstr>УПРАВЛЕНИЕ РАСХОДАМИ</vt:lpstr>
      <vt:lpstr>УПРАВЛЕНИЕ РАСХОДАМИ</vt:lpstr>
      <vt:lpstr>УПРАВЛЕНИЕ РАСХОДАМИ</vt:lpstr>
      <vt:lpstr>УПРАВЛЕНИЕ РАСХОДАМИ</vt:lpstr>
      <vt:lpstr>ПОДДЕРЖКА ПОЛЬЗОВАТЕЛЕЙ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1C:Риэлтор. Управление продажами недвижимости</dc:title>
  <dc:creator>Чилая Аделина Элдариевна</dc:creator>
  <cp:lastModifiedBy>Орехов Игорь Евгеньевич</cp:lastModifiedBy>
  <cp:revision>268</cp:revision>
  <dcterms:created xsi:type="dcterms:W3CDTF">2024-08-21T14:54:30Z</dcterms:created>
  <dcterms:modified xsi:type="dcterms:W3CDTF">2026-05-22T11:32:48Z</dcterms:modified>
</cp:coreProperties>
</file>