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7"/>
  </p:notesMasterIdLst>
  <p:sldIdLst>
    <p:sldId id="274" r:id="rId2"/>
    <p:sldId id="270" r:id="rId3"/>
    <p:sldId id="279" r:id="rId4"/>
    <p:sldId id="280" r:id="rId5"/>
    <p:sldId id="281" r:id="rId6"/>
    <p:sldId id="282" r:id="rId7"/>
    <p:sldId id="283" r:id="rId8"/>
    <p:sldId id="284" r:id="rId9"/>
    <p:sldId id="405" r:id="rId10"/>
    <p:sldId id="258" r:id="rId11"/>
    <p:sldId id="272" r:id="rId12"/>
    <p:sldId id="286" r:id="rId13"/>
    <p:sldId id="287" r:id="rId14"/>
    <p:sldId id="288" r:id="rId15"/>
    <p:sldId id="289" r:id="rId16"/>
    <p:sldId id="290" r:id="rId17"/>
    <p:sldId id="386" r:id="rId18"/>
    <p:sldId id="292" r:id="rId19"/>
    <p:sldId id="291" r:id="rId20"/>
    <p:sldId id="293" r:id="rId21"/>
    <p:sldId id="294" r:id="rId22"/>
    <p:sldId id="295" r:id="rId23"/>
    <p:sldId id="296" r:id="rId24"/>
    <p:sldId id="384" r:id="rId25"/>
    <p:sldId id="411" r:id="rId26"/>
    <p:sldId id="412" r:id="rId27"/>
    <p:sldId id="297" r:id="rId28"/>
    <p:sldId id="406" r:id="rId29"/>
    <p:sldId id="299" r:id="rId30"/>
    <p:sldId id="300" r:id="rId31"/>
    <p:sldId id="301" r:id="rId32"/>
    <p:sldId id="302" r:id="rId33"/>
    <p:sldId id="388" r:id="rId34"/>
    <p:sldId id="304" r:id="rId35"/>
    <p:sldId id="305" r:id="rId36"/>
    <p:sldId id="278" r:id="rId37"/>
    <p:sldId id="307" r:id="rId38"/>
    <p:sldId id="308" r:id="rId39"/>
    <p:sldId id="309" r:id="rId40"/>
    <p:sldId id="310" r:id="rId41"/>
    <p:sldId id="311" r:id="rId42"/>
    <p:sldId id="399" r:id="rId43"/>
    <p:sldId id="312" r:id="rId44"/>
    <p:sldId id="385" r:id="rId45"/>
    <p:sldId id="413" r:id="rId46"/>
    <p:sldId id="313" r:id="rId47"/>
    <p:sldId id="314" r:id="rId48"/>
    <p:sldId id="407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414" r:id="rId59"/>
    <p:sldId id="325" r:id="rId60"/>
    <p:sldId id="326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2" r:id="rId75"/>
    <p:sldId id="343" r:id="rId76"/>
    <p:sldId id="344" r:id="rId77"/>
    <p:sldId id="408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415" r:id="rId88"/>
    <p:sldId id="409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410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413012-81EE-4239-A7F7-844EF044A216}">
          <p14:sldIdLst>
            <p14:sldId id="274"/>
            <p14:sldId id="270"/>
            <p14:sldId id="279"/>
            <p14:sldId id="280"/>
            <p14:sldId id="281"/>
            <p14:sldId id="282"/>
            <p14:sldId id="283"/>
            <p14:sldId id="284"/>
            <p14:sldId id="405"/>
            <p14:sldId id="258"/>
            <p14:sldId id="272"/>
            <p14:sldId id="286"/>
            <p14:sldId id="287"/>
            <p14:sldId id="288"/>
            <p14:sldId id="289"/>
            <p14:sldId id="290"/>
            <p14:sldId id="386"/>
            <p14:sldId id="292"/>
            <p14:sldId id="291"/>
            <p14:sldId id="293"/>
            <p14:sldId id="294"/>
            <p14:sldId id="295"/>
            <p14:sldId id="296"/>
            <p14:sldId id="384"/>
            <p14:sldId id="411"/>
            <p14:sldId id="412"/>
            <p14:sldId id="297"/>
            <p14:sldId id="406"/>
            <p14:sldId id="299"/>
            <p14:sldId id="300"/>
            <p14:sldId id="301"/>
            <p14:sldId id="302"/>
            <p14:sldId id="388"/>
            <p14:sldId id="304"/>
            <p14:sldId id="305"/>
            <p14:sldId id="278"/>
            <p14:sldId id="307"/>
            <p14:sldId id="308"/>
            <p14:sldId id="309"/>
            <p14:sldId id="310"/>
            <p14:sldId id="311"/>
            <p14:sldId id="399"/>
            <p14:sldId id="312"/>
            <p14:sldId id="385"/>
            <p14:sldId id="413"/>
            <p14:sldId id="313"/>
            <p14:sldId id="314"/>
            <p14:sldId id="407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414"/>
            <p14:sldId id="325"/>
            <p14:sldId id="32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2"/>
            <p14:sldId id="343"/>
            <p14:sldId id="344"/>
            <p14:sldId id="408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415"/>
            <p14:sldId id="409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410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pos="2048" userDrawn="1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pos="166" userDrawn="1">
          <p15:clr>
            <a:srgbClr val="A4A3A4"/>
          </p15:clr>
        </p15:guide>
        <p15:guide id="6" pos="25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B4FDB-A55C-F722-D4F3-89CE81254FC1}" name="Юлия Жишкова" initials="ЮЖ" userId="c6fd8b1bc5e59e5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Жишкова" initials="ЮЖ" lastIdx="90" clrIdx="0"/>
  <p:cmAuthor id="2" name="Орехов Игорь Евгеньевич" initials="ОИЕ" lastIdx="124" clrIdx="1"/>
  <p:cmAuthor id="3" name="EliasNB" initials="E" lastIdx="116" clrIdx="2"/>
  <p:cmAuthor id="4" name="Юлия" initials="Ю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97B"/>
    <a:srgbClr val="161430"/>
    <a:srgbClr val="483A99"/>
    <a:srgbClr val="343153"/>
    <a:srgbClr val="6B4D83"/>
    <a:srgbClr val="000066"/>
    <a:srgbClr val="523A65"/>
    <a:srgbClr val="071660"/>
    <a:srgbClr val="FFFFFF"/>
    <a:srgbClr val="785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5878"/>
  </p:normalViewPr>
  <p:slideViewPr>
    <p:cSldViewPr snapToGrid="0" snapToObjects="1">
      <p:cViewPr varScale="1">
        <p:scale>
          <a:sx n="110" d="100"/>
          <a:sy n="110" d="100"/>
        </p:scale>
        <p:origin x="168" y="96"/>
      </p:cViewPr>
      <p:guideLst>
        <p:guide orient="horz" pos="4178"/>
        <p:guide pos="1912"/>
        <p:guide pos="2048"/>
        <p:guide orient="horz" pos="822"/>
        <p:guide pos="166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8/10/relationships/authors" Target="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8423-A497-1E4B-97D8-4632DBEC2BD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2FB89-9A5D-864E-9BC9-53348F467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A0AD8-3213-4A4D-BAE3-1D3B998E8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ru-RU" sz="4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B24CB-45A3-8642-BA09-28AF4EA74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957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lang="ru-RU" sz="2800" b="1" kern="1200" dirty="0">
                <a:solidFill>
                  <a:srgbClr val="6B4D83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02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7A82A-28A4-CA4B-B542-44DD948F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9F327-6EEF-2041-9756-422F816C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6FD752-26A6-A843-BE54-7AEFF9D4D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00E37-9E7B-7E4A-B356-3C4A98EC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7884-D0DF-9E40-8CE5-F293EA5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A284F-A792-BF44-99DB-D6AE1E19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59FC5-E404-A84F-B8F2-A666BB87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BBD7B5-C859-264C-89D8-A2A67BF04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36AC25-E494-6243-91DE-4E9029F02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C4340-BB28-1E4F-8EAB-62F10D4C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8AD5FF-50C4-B746-9BCB-9B0F38CD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AC3536-6061-FB45-98E2-6C96313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8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A784A-FB9B-D944-BB5D-D6BE9160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D5BE7-7489-8449-BA3F-3DEE8BE6B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396E8-D244-EE48-A7FE-D58A5995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4477D-2A34-EF4C-BEEB-82206D64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DC91A-A7F8-854E-8516-DFA28DB2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3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476F13-D7D8-9146-AAFE-A3970A90E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759DBC-42C1-0C42-9D1F-DBEF9BD82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192D6-3306-864D-912A-DC752A3E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8F8EC-179A-DE48-880D-60D127E8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90EDE-DA57-224C-847F-2481A817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3D375-9C6D-A64D-B201-2EA92C16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>
              <a:defRPr lang="ru-RU" sz="18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ru-RU" sz="16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ru-RU" sz="14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DDA26-7D42-5D46-A76E-9BAFBF7D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E8160-ED64-FC4F-9BC8-EF8FBF56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с двумя усеченными соседними углами 6">
            <a:extLst>
              <a:ext uri="{FF2B5EF4-FFF2-40B4-BE49-F238E27FC236}">
                <a16:creationId xmlns:a16="http://schemas.microsoft.com/office/drawing/2014/main" id="{A4983C6B-8C77-F643-969C-99BF09974A87}"/>
              </a:ext>
            </a:extLst>
          </p:cNvPr>
          <p:cNvSpPr/>
          <p:nvPr userDrawn="1"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ru-RU" sz="2800" baseline="0" dirty="0">
              <a:latin typeface="Helvetica Neue Medium" panose="02000503000000020004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BDA3FD2-B8A4-C74E-82D0-990104B150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12260"/>
            <a:ext cx="9144000" cy="59957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ru-RU" sz="2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3D375-9C6D-A64D-B201-2EA92C16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58422"/>
            <a:ext cx="2743200" cy="4797020"/>
          </a:xfrm>
        </p:spPr>
        <p:txBody>
          <a:bodyPr/>
          <a:lstStyle>
            <a:lvl1pPr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>
              <a:defRPr lang="ru-RU" sz="18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ru-RU" sz="16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ru-RU" sz="14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7" name="Прямоугольник с двумя усеченными соседними углами 6">
            <a:extLst>
              <a:ext uri="{FF2B5EF4-FFF2-40B4-BE49-F238E27FC236}">
                <a16:creationId xmlns:a16="http://schemas.microsoft.com/office/drawing/2014/main" id="{A4983C6B-8C77-F643-969C-99BF09974A87}"/>
              </a:ext>
            </a:extLst>
          </p:cNvPr>
          <p:cNvSpPr/>
          <p:nvPr userDrawn="1"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ru-RU" sz="2800" baseline="0" dirty="0">
              <a:latin typeface="Helvetica Neue Medium" panose="02000503000000020004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BDA3FD2-B8A4-C74E-82D0-990104B150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12260"/>
            <a:ext cx="9856808" cy="59957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ru-RU" sz="2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F1C881-C687-EA4D-B370-6434DD1C2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36425" y="1858421"/>
            <a:ext cx="7658583" cy="4797021"/>
          </a:xfrm>
        </p:spPr>
        <p:txBody>
          <a:bodyPr/>
          <a:lstStyle>
            <a:lvl1pPr marL="0" indent="0">
              <a:buNone/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>
              <a:defRPr lang="ru-RU" sz="18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ru-RU" sz="16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ru-RU" sz="14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4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5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усеченными соседними углами 6">
            <a:extLst>
              <a:ext uri="{FF2B5EF4-FFF2-40B4-BE49-F238E27FC236}">
                <a16:creationId xmlns:a16="http://schemas.microsoft.com/office/drawing/2014/main" id="{A4983C6B-8C77-F643-969C-99BF09974A87}"/>
              </a:ext>
            </a:extLst>
          </p:cNvPr>
          <p:cNvSpPr/>
          <p:nvPr userDrawn="1"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ru-RU" sz="2800" baseline="0" dirty="0">
              <a:latin typeface="Helvetica Neue Medium" panose="02000503000000020004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BDA3FD2-B8A4-C74E-82D0-990104B150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12260"/>
            <a:ext cx="9856808" cy="59957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ru-RU" sz="2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6980AB7-82DA-7049-AC25-98022E617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93484"/>
            <a:ext cx="7831238" cy="381158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q"/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1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4B794-2397-D549-A55C-52D1CB12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06D69C-3C3F-F64F-90BE-20481E97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C31EC-BC86-9547-8BF1-5BEBDBB8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69FAD-3152-734F-A564-8ED4F390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356350"/>
            <a:ext cx="2743200" cy="365125"/>
          </a:xfrm>
        </p:spPr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6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32E94-25F5-9B47-B0D1-7F10F937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A3E5F-7919-0047-A201-1C86B4CC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6569E7-AB28-2948-A30A-95E5BFA56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37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A715E-8D7D-544D-B8E8-A1EADD20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743E0D-ECC5-444E-979B-B706FDCE5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32C5F7-7519-7741-A0A9-27CB1643E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7477CB-09CB-3E43-9A1F-96DEEBADA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9F8633-4CFD-0C49-90CB-553C4D86D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4F268D-D114-2143-AE71-81876BF9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67E244-5892-F14D-9A88-8343537E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7473AE-6CB3-F74B-BC8A-843EE7F8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849F4-2AD2-C442-80AE-BDE1B4FA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396C62-61B3-4A4D-974A-52CFAD70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8490F7-BDCF-034B-8D9D-DC7A3152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BD2F0C-D75C-784B-BCE5-DDF402D6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33BBED-05D8-B644-B91B-DDB3D92E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0BFBB6-2C1B-B94C-9F6D-842D2D4A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392B8-BD6E-C147-95FA-9955585C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8E2D8B-5F3B-244B-8AB2-5446CEC4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E02B7-96D1-0946-9C09-418DC4B22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8D31-B837-C441-9348-2E693E532CF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39BA0-AF21-514F-AC83-73526E34A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2D9AF-085C-0F47-A4EC-34660FAB3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BE7D-5402-0F4B-97E6-EDA9CA06D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6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as.ru/" TargetMode="External"/><Relationship Id="rId2" Type="http://schemas.openxmlformats.org/officeDocument/2006/relationships/hyperlink" Target="mailto:mail@elias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lutions.1c.ru/" TargetMode="External"/><Relationship Id="rId4" Type="http://schemas.openxmlformats.org/officeDocument/2006/relationships/hyperlink" Target="mailto:v8@1c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A8D5E-D91A-C04E-96C2-5D2E95D02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728" y="1122363"/>
            <a:ext cx="9144000" cy="2387600"/>
          </a:xfrm>
        </p:spPr>
        <p:txBody>
          <a:bodyPr>
            <a:normAutofit/>
          </a:bodyPr>
          <a:lstStyle/>
          <a:p>
            <a:r>
              <a:rPr lang="ru-RU" altLang="ru-RU" sz="4200" b="1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1С:Управление недвижимостью и арендой КОРП</a:t>
            </a:r>
            <a:endParaRPr lang="ru-RU" sz="4200" b="1" dirty="0">
              <a:solidFill>
                <a:srgbClr val="6B4D83"/>
              </a:solidFill>
              <a:latin typeface="Helvetica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D3685-51C7-B54A-9A61-536B690D5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28" y="3602038"/>
            <a:ext cx="9144000" cy="5127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B4D83"/>
                </a:solidFill>
                <a:latin typeface="Helvetica" pitchFamily="2" charset="0"/>
              </a:rPr>
              <a:t>Презентация продукта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5CAF941-2ADF-0B4F-B20D-154EF719D8C5}"/>
              </a:ext>
            </a:extLst>
          </p:cNvPr>
          <p:cNvSpPr txBox="1">
            <a:spLocks/>
          </p:cNvSpPr>
          <p:nvPr/>
        </p:nvSpPr>
        <p:spPr>
          <a:xfrm>
            <a:off x="1019908" y="6122500"/>
            <a:ext cx="7303477" cy="5127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161430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1800" dirty="0">
                <a:solidFill>
                  <a:srgbClr val="000066"/>
                </a:solidFill>
              </a:rPr>
              <a:t>Совместное решение фирмы 1С и компании ЭЛИАС ВЦ</a:t>
            </a:r>
          </a:p>
        </p:txBody>
      </p:sp>
    </p:spTree>
    <p:extLst>
      <p:ext uri="{BB962C8B-B14F-4D97-AF65-F5344CB8AC3E}">
        <p14:creationId xmlns:p14="http://schemas.microsoft.com/office/powerpoint/2010/main" val="73066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УПРАВЛЕНИЕ РЕЕСТРОМ ОБЪЕКТОВ НЕДВИЖИМОСТИ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7D84FA-F8CF-554D-A85B-859695DB51C5}"/>
              </a:ext>
            </a:extLst>
          </p:cNvPr>
          <p:cNvSpPr/>
          <p:nvPr/>
        </p:nvSpPr>
        <p:spPr>
          <a:xfrm>
            <a:off x="323529" y="1133672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600" dirty="0">
                <a:solidFill>
                  <a:srgbClr val="161430"/>
                </a:solidFill>
                <a:latin typeface="+mj-lt"/>
              </a:rPr>
              <a:t>Ведение иерархического справочника объектов недвижимости с широким набором характеристик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D9BF76-7A3C-1448-B7AD-2C05B00E2FF5}"/>
              </a:ext>
            </a:extLst>
          </p:cNvPr>
          <p:cNvSpPr/>
          <p:nvPr/>
        </p:nvSpPr>
        <p:spPr>
          <a:xfrm>
            <a:off x="323529" y="2625170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Учет операций по объектам недвижимости: поступление, выбытие, перемещение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07932D-64BE-8849-8B54-78226917CD41}"/>
              </a:ext>
            </a:extLst>
          </p:cNvPr>
          <p:cNvSpPr/>
          <p:nvPr/>
        </p:nvSpPr>
        <p:spPr>
          <a:xfrm>
            <a:off x="323529" y="4985528"/>
            <a:ext cx="396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Учет обременений объектов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D649DD-CA8A-A249-A088-A309BA622FCA}"/>
              </a:ext>
            </a:extLst>
          </p:cNvPr>
          <p:cNvSpPr/>
          <p:nvPr/>
        </p:nvSpPr>
        <p:spPr>
          <a:xfrm>
            <a:off x="323529" y="2002532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Учет  всех  категорий  недвижимого имущества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ED40E0-C051-FC4B-A0B2-FDF9BA5BF6CF}"/>
              </a:ext>
            </a:extLst>
          </p:cNvPr>
          <p:cNvSpPr/>
          <p:nvPr/>
        </p:nvSpPr>
        <p:spPr>
          <a:xfrm>
            <a:off x="323529" y="3494030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Учет всех видов договоров по объектам недвижимости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7D2F84C-D9A9-0B4F-99F0-876AB1A9590B}"/>
              </a:ext>
            </a:extLst>
          </p:cNvPr>
          <p:cNvSpPr/>
          <p:nvPr/>
        </p:nvSpPr>
        <p:spPr>
          <a:xfrm>
            <a:off x="323528" y="4116668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Ведение библиотеки документов по объектам с возможностью добавления произвольных файлов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14C75C-8FD6-0B41-BD98-B7EED598184E}"/>
              </a:ext>
            </a:extLst>
          </p:cNvPr>
          <p:cNvSpPr/>
          <p:nvPr/>
        </p:nvSpPr>
        <p:spPr>
          <a:xfrm>
            <a:off x="323529" y="5738362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Поиск по произвольным характеристикам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DA9625-7996-3244-A23D-9D6FC12D0AC7}"/>
              </a:ext>
            </a:extLst>
          </p:cNvPr>
          <p:cNvSpPr/>
          <p:nvPr/>
        </p:nvSpPr>
        <p:spPr>
          <a:xfrm>
            <a:off x="4633951" y="5376118"/>
            <a:ext cx="3746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Формирование графической отчетности на основе визуализации объектов с цветовым выделением объектов в зависимости от статусов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4F93B2-A159-0B45-92C6-39C73950494E}"/>
              </a:ext>
            </a:extLst>
          </p:cNvPr>
          <p:cNvSpPr/>
          <p:nvPr/>
        </p:nvSpPr>
        <p:spPr>
          <a:xfrm>
            <a:off x="4633951" y="4281406"/>
            <a:ext cx="468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Формирование реестра объектов недвижимости с возможностью гибкой группировки и отбора по различным характеристикам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33F54FB-FAA3-B04C-84DC-F04ECCE9F918}"/>
              </a:ext>
            </a:extLst>
          </p:cNvPr>
          <p:cNvSpPr/>
          <p:nvPr/>
        </p:nvSpPr>
        <p:spPr>
          <a:xfrm>
            <a:off x="4633951" y="3432917"/>
            <a:ext cx="468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Регистрация произвольных статусов объектов недвижимости - свободен, на ремонте, арендуется и т.п.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A5BC53-74EF-6D45-B280-3FD45CBA3BD7}"/>
              </a:ext>
            </a:extLst>
          </p:cNvPr>
          <p:cNvSpPr/>
          <p:nvPr/>
        </p:nvSpPr>
        <p:spPr>
          <a:xfrm>
            <a:off x="4633950" y="1133672"/>
            <a:ext cx="48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Загрузка  данных  Росреестра по объектам, отображение  объектов  на публичной кадастровой карте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1D068E-225D-7B4C-AFFB-F71986BA3D8F}"/>
              </a:ext>
            </a:extLst>
          </p:cNvPr>
          <p:cNvSpPr/>
          <p:nvPr/>
        </p:nvSpPr>
        <p:spPr>
          <a:xfrm>
            <a:off x="4633950" y="1982161"/>
            <a:ext cx="4689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Хранение истории изменения характеристик объектов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3D0132C-276B-6444-9F46-6B976D78900A}"/>
              </a:ext>
            </a:extLst>
          </p:cNvPr>
          <p:cNvSpPr/>
          <p:nvPr/>
        </p:nvSpPr>
        <p:spPr>
          <a:xfrm>
            <a:off x="4633950" y="2584428"/>
            <a:ext cx="468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Визуализация  объектов – как на основе произвольных изображений, так и с использованием 3D-моделей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39A2849-4CC5-B945-BD40-1FEA911D8A97}"/>
              </a:ext>
            </a:extLst>
          </p:cNvPr>
          <p:cNvSpPr/>
          <p:nvPr/>
        </p:nvSpPr>
        <p:spPr>
          <a:xfrm>
            <a:off x="323529" y="5361945"/>
            <a:ext cx="396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Учет страхования объектов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2055C3-9BAD-8B4D-8EA8-B53714432EBC}"/>
              </a:ext>
            </a:extLst>
          </p:cNvPr>
          <p:cNvSpPr/>
          <p:nvPr/>
        </p:nvSpPr>
        <p:spPr>
          <a:xfrm>
            <a:off x="323528" y="6361003"/>
            <a:ext cx="396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Отображение объектов на карте</a:t>
            </a:r>
          </a:p>
        </p:txBody>
      </p:sp>
    </p:spTree>
    <p:extLst>
      <p:ext uri="{BB962C8B-B14F-4D97-AF65-F5344CB8AC3E}">
        <p14:creationId xmlns:p14="http://schemas.microsoft.com/office/powerpoint/2010/main" val="36875616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7D84FA-F8CF-554D-A85B-859695DB51C5}"/>
              </a:ext>
            </a:extLst>
          </p:cNvPr>
          <p:cNvSpPr/>
          <p:nvPr/>
        </p:nvSpPr>
        <p:spPr>
          <a:xfrm>
            <a:off x="321202" y="1248682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Учет конструктивных элементов и инженерных систем объектов недвижимости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D9BF76-7A3C-1448-B7AD-2C05B00E2FF5}"/>
              </a:ext>
            </a:extLst>
          </p:cNvPr>
          <p:cNvSpPr/>
          <p:nvPr/>
        </p:nvSpPr>
        <p:spPr>
          <a:xfrm>
            <a:off x="321202" y="233985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Планирование мероприятий по техническому обслуживанию объектов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07932D-64BE-8849-8B54-78226917CD41}"/>
              </a:ext>
            </a:extLst>
          </p:cNvPr>
          <p:cNvSpPr/>
          <p:nvPr/>
        </p:nvSpPr>
        <p:spPr>
          <a:xfrm>
            <a:off x="321202" y="318480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Оформление и контроль заявок на обслуживание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4F93B2-A159-0B45-92C6-39C73950494E}"/>
              </a:ext>
            </a:extLst>
          </p:cNvPr>
          <p:cNvSpPr/>
          <p:nvPr/>
        </p:nvSpPr>
        <p:spPr>
          <a:xfrm>
            <a:off x="4641202" y="1919098"/>
            <a:ext cx="452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Учет услуг подрядных организаций по выполнению техобслуживания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A5BC53-74EF-6D45-B280-3FD45CBA3BD7}"/>
              </a:ext>
            </a:extLst>
          </p:cNvPr>
          <p:cNvSpPr/>
          <p:nvPr/>
        </p:nvSpPr>
        <p:spPr>
          <a:xfrm>
            <a:off x="4622374" y="1232876"/>
            <a:ext cx="4915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Учет фактических затрат на эксплуатацию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2055C3-9BAD-8B4D-8EA8-B53714432EBC}"/>
              </a:ext>
            </a:extLst>
          </p:cNvPr>
          <p:cNvSpPr/>
          <p:nvPr/>
        </p:nvSpPr>
        <p:spPr>
          <a:xfrm>
            <a:off x="321202" y="4029753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Хранение смет по материалам и работам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88DEA9D-36D1-8A4A-ABC5-C21960C16014}"/>
              </a:ext>
            </a:extLst>
          </p:cNvPr>
          <p:cNvSpPr/>
          <p:nvPr/>
        </p:nvSpPr>
        <p:spPr>
          <a:xfrm>
            <a:off x="4622374" y="2851541"/>
            <a:ext cx="468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Ведение истории мероприятий по техобслуживанию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2159-8AF6-D942-BF43-5BB71AFDEB26}"/>
              </a:ext>
            </a:extLst>
          </p:cNvPr>
          <p:cNvSpPr/>
          <p:nvPr/>
        </p:nvSpPr>
        <p:spPr>
          <a:xfrm>
            <a:off x="4641202" y="3783983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Планирование затрат на эксплуатацию, сравнение плановых и фактических показателей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42787-22C2-4099-9A8B-18A6C1D16275}"/>
              </a:ext>
            </a:extLst>
          </p:cNvPr>
          <p:cNvSpPr txBox="1"/>
          <p:nvPr/>
        </p:nvSpPr>
        <p:spPr>
          <a:xfrm>
            <a:off x="5617028" y="56285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НЕДВИЖИМОСТИ</a:t>
            </a:r>
            <a:endParaRPr lang="ru-RU" dirty="0"/>
          </a:p>
        </p:txBody>
      </p:sp>
      <p:sp>
        <p:nvSpPr>
          <p:cNvPr id="16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E6453F23-3BB3-426C-B0DE-8A86BF2DEDFA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УПРАВЛЕНИЕ ЭКСПЛУАТАЦИЕЙ ОБЪЕКТОВ НЕДВИЖИМОСТИ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660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ЭЛЕМЕНТЫ ОБЪЕКТОВ НЕДВИЖИМОСТИ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128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 карточке объекта недвижимости хранится перечень конструктивных элементов и инженерных систем объекта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7" name="Изображение 1">
            <a:extLst>
              <a:ext uri="{FF2B5EF4-FFF2-40B4-BE49-F238E27FC236}">
                <a16:creationId xmlns:a16="http://schemas.microsoft.com/office/drawing/2014/main" id="{C8EA90C3-AC7B-3E42-AC76-4BCADFCD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56"/>
          <a:stretch>
            <a:fillRect/>
          </a:stretch>
        </p:blipFill>
        <p:spPr bwMode="auto">
          <a:xfrm>
            <a:off x="3038400" y="993600"/>
            <a:ext cx="5349875" cy="5584825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1FF22BF-4193-EC47-B13C-310C6AB8FFC5}"/>
              </a:ext>
            </a:extLst>
          </p:cNvPr>
          <p:cNvSpPr/>
          <p:nvPr/>
        </p:nvSpPr>
        <p:spPr>
          <a:xfrm>
            <a:off x="3020583" y="4420784"/>
            <a:ext cx="5349875" cy="2125486"/>
          </a:xfrm>
          <a:prstGeom prst="roundRect">
            <a:avLst>
              <a:gd name="adj" fmla="val 3956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92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FAC460-0E12-4737-9AF2-78138160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1" y="1001133"/>
            <a:ext cx="8387804" cy="327550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ТЕХНИЧЕСКОЙ ЭКСПЛУАТАЦИИ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763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календарного планирования технической эксплуатации предназначен документ </a:t>
            </a:r>
            <a:b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</a:b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Ввод параметров эксплуатации объектов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94E14CC-858F-6840-9815-2AECDE1AF6B2}"/>
              </a:ext>
            </a:extLst>
          </p:cNvPr>
          <p:cNvSpPr/>
          <p:nvPr/>
        </p:nvSpPr>
        <p:spPr>
          <a:xfrm>
            <a:off x="167781" y="2800263"/>
            <a:ext cx="2766608" cy="14763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каждого элемента объекта недвижимости указываются комплексы работ по его технической эксплуатации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7C9BD1F-9713-1046-8D1F-0B6BD74331E9}"/>
              </a:ext>
            </a:extLst>
          </p:cNvPr>
          <p:cNvSpPr/>
          <p:nvPr/>
        </p:nvSpPr>
        <p:spPr>
          <a:xfrm>
            <a:off x="140400" y="4606926"/>
            <a:ext cx="2766608" cy="14763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Смета по расходным материалам комплекса работ указывается в поле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Спецификация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802EA4C-D232-7D4F-826F-A093CD61AAD9}"/>
              </a:ext>
            </a:extLst>
          </p:cNvPr>
          <p:cNvSpPr/>
          <p:nvPr/>
        </p:nvSpPr>
        <p:spPr>
          <a:xfrm>
            <a:off x="6821783" y="2978728"/>
            <a:ext cx="918000" cy="474486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18" name="Изображение 4">
            <a:extLst>
              <a:ext uri="{FF2B5EF4-FFF2-40B4-BE49-F238E27FC236}">
                <a16:creationId xmlns:a16="http://schemas.microsoft.com/office/drawing/2014/main" id="{37A53C5C-4F9A-9E4B-98A4-31D22183B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3537248"/>
            <a:ext cx="4902433" cy="3308922"/>
          </a:xfrm>
          <a:prstGeom prst="rect">
            <a:avLst/>
          </a:prstGeom>
          <a:noFill/>
          <a:ln w="6350">
            <a:solidFill>
              <a:srgbClr val="3431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967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0747C-2F3A-4109-9110-47EDC69B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1" y="1001133"/>
            <a:ext cx="8387804" cy="327550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ТЕХНИЧЕСКОЙ ЭКСПЛУАТАЦИИ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128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Смета по работам указывается в поле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Технологическая карта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1FF22BF-4193-EC47-B13C-310C6AB8FFC5}"/>
              </a:ext>
            </a:extLst>
          </p:cNvPr>
          <p:cNvSpPr/>
          <p:nvPr/>
        </p:nvSpPr>
        <p:spPr>
          <a:xfrm>
            <a:off x="7702550" y="2927350"/>
            <a:ext cx="1416050" cy="565150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CB9D79-0E25-41C2-B61B-35FF32F3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27" y="3789354"/>
            <a:ext cx="7449636" cy="280403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E466E62-AE08-42F1-8DD1-64B24B4C9ACF}"/>
              </a:ext>
            </a:extLst>
          </p:cNvPr>
          <p:cNvCxnSpPr>
            <a:cxnSpLocks/>
          </p:cNvCxnSpPr>
          <p:nvPr/>
        </p:nvCxnSpPr>
        <p:spPr>
          <a:xfrm flipH="1">
            <a:off x="6608618" y="3429000"/>
            <a:ext cx="1093932" cy="360354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027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82BA1A-7FDA-429E-A36D-F1F84E5A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1" y="1001133"/>
            <a:ext cx="8387804" cy="327550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ТЕХНИЧЕСКОЙ ЭКСПЛУАТАЦИИ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128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Каждому комплексу работ может быть назначено расписание выполнения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1FF22BF-4193-EC47-B13C-310C6AB8FFC5}"/>
              </a:ext>
            </a:extLst>
          </p:cNvPr>
          <p:cNvSpPr/>
          <p:nvPr/>
        </p:nvSpPr>
        <p:spPr>
          <a:xfrm>
            <a:off x="10113127" y="2959883"/>
            <a:ext cx="1222208" cy="461786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BBC7C44-78DB-804E-A5DC-45AD33DD33E4}"/>
              </a:ext>
            </a:extLst>
          </p:cNvPr>
          <p:cNvCxnSpPr>
            <a:cxnSpLocks/>
          </p:cNvCxnSpPr>
          <p:nvPr/>
        </p:nvCxnSpPr>
        <p:spPr>
          <a:xfrm flipH="1">
            <a:off x="8394433" y="3345873"/>
            <a:ext cx="1718694" cy="418610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DFBDE2-43CE-4DF2-B6A4-460957C01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29" y="3421669"/>
            <a:ext cx="3762280" cy="3381535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1819387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CAC5E-2970-4574-96F3-49BF424E8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7612339" cy="5253473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ТЕХНИЧЕСКОЙ ЭКСПЛУАТАЦИИ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128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регистрации задания на работы предназначен документ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Заявка на обслуживание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6FB122B0-88BE-AE48-8696-B65B7D60EF6C}"/>
              </a:ext>
            </a:extLst>
          </p:cNvPr>
          <p:cNvSpPr/>
          <p:nvPr/>
        </p:nvSpPr>
        <p:spPr>
          <a:xfrm>
            <a:off x="140400" y="2712790"/>
            <a:ext cx="2766608" cy="14128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 заявке указывается статус, позволяющий отслеживать ход ее исполнения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AAF978B-2512-A640-8C84-53506ABD1AC4}"/>
              </a:ext>
            </a:extLst>
          </p:cNvPr>
          <p:cNvSpPr/>
          <p:nvPr/>
        </p:nvSpPr>
        <p:spPr>
          <a:xfrm>
            <a:off x="3042834" y="2468463"/>
            <a:ext cx="4584094" cy="296282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067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ОФОРМЛЕНИЕ ЗАЯВОК НА ОБСЛУЖИВАНИЕ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128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сводного анализа исполнения заявок предназначен отчет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Реестр заявок на эксплуатацию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E54CA-64AE-4300-96CC-B72AE4E8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86" y="993600"/>
            <a:ext cx="9153600" cy="2945273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6346436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C6DF0B-105A-4F78-84DE-ED37E8177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7" y="2144713"/>
            <a:ext cx="7888872" cy="4675186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ОФОРМЛЕНИЕ ЗАЯВОК НА ОБСЛУЖИВАНИЕ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95425" y="916646"/>
            <a:ext cx="3600000" cy="103915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Заявка может быть введена вручную (например, при обращении арендатора)…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358ABC-4741-1F4E-A4FC-B7B8401B2720}"/>
              </a:ext>
            </a:extLst>
          </p:cNvPr>
          <p:cNvSpPr/>
          <p:nvPr/>
        </p:nvSpPr>
        <p:spPr bwMode="auto">
          <a:xfrm>
            <a:off x="5777257" y="1955801"/>
            <a:ext cx="2329457" cy="490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E3D71C0-DAA6-4644-A5CC-C3BAF21A0685}"/>
              </a:ext>
            </a:extLst>
          </p:cNvPr>
          <p:cNvSpPr/>
          <p:nvPr/>
        </p:nvSpPr>
        <p:spPr>
          <a:xfrm>
            <a:off x="7144753" y="918853"/>
            <a:ext cx="3600000" cy="1036947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…или автоматически – с помощью групповой обработки, на основе заданных параметров эксплуатации.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4BC53ADB-C334-D44F-A768-02EB04F9361F}"/>
              </a:ext>
            </a:extLst>
          </p:cNvPr>
          <p:cNvSpPr/>
          <p:nvPr/>
        </p:nvSpPr>
        <p:spPr>
          <a:xfrm>
            <a:off x="217842" y="5486400"/>
            <a:ext cx="4967222" cy="629584"/>
          </a:xfrm>
          <a:prstGeom prst="roundRect">
            <a:avLst>
              <a:gd name="adj" fmla="val 11716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AE7F77-F7E5-4D60-B577-C9DD132D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11" y="2455255"/>
            <a:ext cx="5960048" cy="3785847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14600155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48EC28-6A32-44F7-81E0-7EF7F679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8432933" cy="4410009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ВЫПОЛНЕНИЕ РАБОТ ПО ОБСЛУЖИВАНИЮ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6033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отражения фактического выполнения работ и связанных с ними затрат используется документ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Выполнение работ по обслуживанию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13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АНАЛИЗ ЗАТРАТ НА ЭКСПЛУАТАЦИЮ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2124074"/>
          </a:xfrm>
          <a:prstGeom prst="roundRect">
            <a:avLst>
              <a:gd name="adj" fmla="val 4272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Отчет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Ведомость по заявкам на эксплуатацию 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позволяет получить сведения о количестве </a:t>
            </a:r>
            <a:b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</a:b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запланированных и фактически потраченных (выполненных) материалах (работах)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8D1895-11E9-4158-AC2A-5EAB6280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7635808" cy="4953586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368824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ОБЪЕКТЫ НЕДВИЖИМОСТИ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6AE99445-530F-E442-A744-F87F4CB72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3257"/>
          <a:stretch/>
        </p:blipFill>
        <p:spPr bwMode="auto">
          <a:xfrm>
            <a:off x="3124611" y="971490"/>
            <a:ext cx="7626577" cy="5776985"/>
          </a:xfrm>
          <a:prstGeom prst="rect">
            <a:avLst/>
          </a:prstGeom>
          <a:solidFill>
            <a:schemeClr val="bg1"/>
          </a:solidFill>
          <a:ln w="6350">
            <a:solidFill>
              <a:srgbClr val="523A65"/>
            </a:solidFill>
            <a:round/>
            <a:headEnd/>
            <a:tailEnd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4" y="971490"/>
            <a:ext cx="2774587" cy="738664"/>
          </a:xfrm>
          <a:prstGeom prst="roundRect">
            <a:avLst>
              <a:gd name="adj" fmla="val 11966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Список объектов недвижимости хранится в отдельном справочнике.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5A3D494-5BAC-0A4B-AF04-EDC7891F5772}"/>
              </a:ext>
            </a:extLst>
          </p:cNvPr>
          <p:cNvSpPr/>
          <p:nvPr/>
        </p:nvSpPr>
        <p:spPr>
          <a:xfrm>
            <a:off x="263525" y="2049318"/>
            <a:ext cx="2774587" cy="1653629"/>
          </a:xfrm>
          <a:prstGeom prst="roundRect">
            <a:avLst>
              <a:gd name="adj" fmla="val 6243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Справочник иерархический, позволяет хранить объекты с учетом их реальных взаимосвязей (например, земельный участок – здания – этажи –  помещения).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63525" y="4042111"/>
            <a:ext cx="2774587" cy="2524204"/>
          </a:xfrm>
          <a:prstGeom prst="roundRect">
            <a:avLst>
              <a:gd name="adj" fmla="val 392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Каждый объект должен быть отнесен к определенному типу. Состав типов формируется произвольным образом в отдельном справочнике.</a:t>
            </a:r>
          </a:p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При этом для каждого типа указывается категория: Здание, Помещение, Земельный участок, Сооружение и проч.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076CB4-209E-2F46-9842-DCB8E213714E}"/>
              </a:ext>
            </a:extLst>
          </p:cNvPr>
          <p:cNvSpPr/>
          <p:nvPr/>
        </p:nvSpPr>
        <p:spPr>
          <a:xfrm>
            <a:off x="7880964" y="1849270"/>
            <a:ext cx="1460743" cy="325045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84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ЗАТРАТ НА ЭКСПЛУАТАЦИЮ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2731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Система позволяет выполнять сценарное планирование затрат на эксплуатацию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FEE8E-5D07-4902-A400-2A78D827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9050482" cy="4543317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42253037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ЗАТРАТ НА ЭКСПЛУАТАЦИЮ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2731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 план-</a:t>
            </a:r>
            <a:r>
              <a:rPr lang="ru-RU" altLang="ru-RU" sz="1400" dirty="0" err="1">
                <a:solidFill>
                  <a:srgbClr val="785793"/>
                </a:solidFill>
                <a:latin typeface="Helvetica" pitchFamily="2" charset="0"/>
              </a:rPr>
              <a:t>фактный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 анализ затрат на эксплуатацию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9458A7-DD4C-43D3-98AA-A6FDBAB39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9147284" cy="4679836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26625664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ПОДДЕРЖКА И СОПРОВОЖДЕНИЕ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554F9D-9A02-EB4A-B05F-FF813BCE686B}"/>
              </a:ext>
            </a:extLst>
          </p:cNvPr>
          <p:cNvSpPr/>
          <p:nvPr/>
        </p:nvSpPr>
        <p:spPr>
          <a:xfrm>
            <a:off x="713691" y="1279563"/>
            <a:ext cx="9673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К продукту предъявляются повышенные требования по качеству и своевременному выпуску обновлений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A6A0E9-8E61-6E4D-9E34-C4FD01C159A0}"/>
              </a:ext>
            </a:extLst>
          </p:cNvPr>
          <p:cNvSpPr/>
          <p:nvPr/>
        </p:nvSpPr>
        <p:spPr>
          <a:xfrm>
            <a:off x="713692" y="2412785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Регламентированные сроки выпуска обновлений при выходе обновлений типовых конфигураций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altLang="ru-RU" sz="2000" dirty="0">
              <a:solidFill>
                <a:srgbClr val="000066"/>
              </a:solidFill>
              <a:latin typeface="Helvetica" pitchFamily="2" charset="0"/>
            </a:endParaRPr>
          </a:p>
          <a:p>
            <a:pPr marL="285750" indent="-285750">
              <a:buClrTx/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со стороны разработчика и со стороны 1С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000066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документации при выпуске новых редакций</a:t>
            </a:r>
            <a:endParaRPr lang="ru-RU" sz="2000" dirty="0">
              <a:solidFill>
                <a:srgbClr val="00006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715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ПОДДЕРЖКА И СОПРОВОЖДЕНИЕ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554F9D-9A02-EB4A-B05F-FF813BCE686B}"/>
              </a:ext>
            </a:extLst>
          </p:cNvPr>
          <p:cNvSpPr/>
          <p:nvPr/>
        </p:nvSpPr>
        <p:spPr>
          <a:xfrm>
            <a:off x="713691" y="1278000"/>
            <a:ext cx="96738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Линия консультаций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A6A0E9-8E61-6E4D-9E34-C4FD01C159A0}"/>
              </a:ext>
            </a:extLst>
          </p:cNvPr>
          <p:cNvSpPr/>
          <p:nvPr/>
        </p:nvSpPr>
        <p:spPr>
          <a:xfrm>
            <a:off x="713691" y="2054432"/>
            <a:ext cx="9418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реагирование на обращения пользователей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altLang="ru-RU" sz="20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Исправление ошибок до выхода официального обновления</a:t>
            </a:r>
          </a:p>
          <a:p>
            <a:pPr marL="285750" indent="-285750">
              <a:buClrTx/>
              <a:buFont typeface="Wingdings" pitchFamily="2" charset="2"/>
              <a:buChar char="q"/>
            </a:pPr>
            <a:endParaRPr lang="ru-RU" altLang="ru-RU" sz="20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Wingdings" pitchFamily="2" charset="2"/>
              <a:buChar char="q"/>
            </a:pPr>
            <a:r>
              <a:rPr lang="ru-RU" altLang="ru-RU" sz="2000" spc="-1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передачи базы данных для анализа проблемных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27818559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ПОДДЕРЖКА И СОПРОВОЖДЕНИЕ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554F9D-9A02-EB4A-B05F-FF813BCE686B}"/>
              </a:ext>
            </a:extLst>
          </p:cNvPr>
          <p:cNvSpPr/>
          <p:nvPr/>
        </p:nvSpPr>
        <p:spPr>
          <a:xfrm>
            <a:off x="713691" y="1278000"/>
            <a:ext cx="96738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Непрерывное развитие, обратная связь с потребителями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A6A0E9-8E61-6E4D-9E34-C4FD01C159A0}"/>
              </a:ext>
            </a:extLst>
          </p:cNvPr>
          <p:cNvSpPr/>
          <p:nvPr/>
        </p:nvSpPr>
        <p:spPr>
          <a:xfrm>
            <a:off x="713692" y="2055600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развитие конфигурации, расширение функциональных возможностей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altLang="ru-RU" sz="20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пожеланий пользователей, анализ их  востребованности и реализация в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36142698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 </a:t>
            </a:r>
            <a:r>
              <a:rPr lang="ru-RU" altLang="ru-RU" sz="23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КОНТАКТЫ</a:t>
            </a:r>
            <a:endParaRPr lang="ru-RU" altLang="ru-RU" sz="2300" b="1" dirty="0">
              <a:solidFill>
                <a:schemeClr val="bg1"/>
              </a:solidFill>
              <a:latin typeface="Helvetica" panose="020B0604020202020204" pitchFamily="34" charset="0"/>
              <a:ea typeface="Geneva" panose="020B050303040404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554F9D-9A02-EB4A-B05F-FF813BCE686B}"/>
              </a:ext>
            </a:extLst>
          </p:cNvPr>
          <p:cNvSpPr/>
          <p:nvPr/>
        </p:nvSpPr>
        <p:spPr>
          <a:xfrm>
            <a:off x="713691" y="1489632"/>
            <a:ext cx="9673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По вопросам сотрудничества и технической поддержки можно обращаться по следующим координатам: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967E0-2144-429C-B694-382C99C1C2D9}"/>
              </a:ext>
            </a:extLst>
          </p:cNvPr>
          <p:cNvSpPr txBox="1"/>
          <p:nvPr/>
        </p:nvSpPr>
        <p:spPr>
          <a:xfrm>
            <a:off x="2503502" y="3154509"/>
            <a:ext cx="672758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Разработчик: «ЭЛИАС ВЦ»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en-US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255-27-00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127276, Москва,</a:t>
            </a:r>
            <a:endParaRPr lang="en-US" sz="22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Марфинский проезд, д.4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mail</a:t>
            </a: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@elias.ru</a:t>
            </a:r>
            <a:endParaRPr lang="ru-RU" sz="22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www.elias.ru</a:t>
            </a:r>
            <a:endParaRPr lang="en-US" sz="22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4A99D33-930E-40F6-A246-1E2C45494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89634"/>
              </p:ext>
            </p:extLst>
          </p:nvPr>
        </p:nvGraphicFramePr>
        <p:xfrm>
          <a:off x="816430" y="3154509"/>
          <a:ext cx="4245428" cy="2120524"/>
        </p:xfrm>
        <a:graphic>
          <a:graphicData uri="http://schemas.openxmlformats.org/drawingml/2006/table">
            <a:tbl>
              <a:tblPr/>
              <a:tblGrid>
                <a:gridCol w="4245428">
                  <a:extLst>
                    <a:ext uri="{9D8B030D-6E8A-4147-A177-3AD203B41FA5}">
                      <a16:colId xmlns:a16="http://schemas.microsoft.com/office/drawing/2014/main" val="2626420026"/>
                    </a:ext>
                  </a:extLst>
                </a:gridCol>
              </a:tblGrid>
              <a:tr h="260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Правообладатель: ООО «1С»</a:t>
                      </a:r>
                    </a:p>
                  </a:txBody>
                  <a:tcPr marL="54440" marR="54440" marT="27211" marB="272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94742"/>
                  </a:ext>
                </a:extLst>
              </a:tr>
              <a:tr h="12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тел. + 7 (495) 737-92-57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127018, Москва,</a:t>
                      </a:r>
                      <a:endParaRPr lang="en-US" sz="2200" kern="1200" dirty="0">
                        <a:solidFill>
                          <a:srgbClr val="0716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ул.</a:t>
                      </a:r>
                      <a:r>
                        <a:rPr lang="en-US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kern="1200" dirty="0" err="1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Селезневкая</a:t>
                      </a: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д.21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v8@1c.ru</a:t>
                      </a:r>
                      <a:endParaRPr lang="en-US" sz="2200" kern="1200" dirty="0">
                        <a:solidFill>
                          <a:srgbClr val="0716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www.</a:t>
                      </a:r>
                      <a:r>
                        <a:rPr lang="en-US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solutions.</a:t>
                      </a: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1c.ru</a:t>
                      </a:r>
                      <a:endParaRPr lang="ru-RU" sz="2200" kern="1200" dirty="0">
                        <a:solidFill>
                          <a:srgbClr val="0716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440" marR="54440" marT="27211" marB="272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3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8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8DD255-50B8-4446-96E5-4DDF2D96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755" y="886742"/>
            <a:ext cx="5620622" cy="5919480"/>
          </a:xfrm>
          <a:prstGeom prst="rect">
            <a:avLst/>
          </a:prstGeom>
          <a:ln w="6350">
            <a:solidFill>
              <a:srgbClr val="523A65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ОБЪЕКТЫ НЕДВИЖИМОСТИ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4" y="953128"/>
            <a:ext cx="2774587" cy="1080000"/>
          </a:xfrm>
          <a:prstGeom prst="roundRect">
            <a:avLst>
              <a:gd name="adj" fmla="val 10237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Карточка объекта содержит широкий набор характеристик.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5A3D494-5BAC-0A4B-AF04-EDC7891F5772}"/>
              </a:ext>
            </a:extLst>
          </p:cNvPr>
          <p:cNvSpPr/>
          <p:nvPr/>
        </p:nvSpPr>
        <p:spPr>
          <a:xfrm>
            <a:off x="263522" y="2283360"/>
            <a:ext cx="2774587" cy="1080000"/>
          </a:xfrm>
          <a:prstGeom prst="roundRect">
            <a:avLst>
              <a:gd name="adj" fmla="val 982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Состав полей зависит от категории объекта (здание, помещение, земельный участок и проч.).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63525" y="4943823"/>
            <a:ext cx="2774587" cy="1620000"/>
          </a:xfrm>
          <a:prstGeom prst="roundRect">
            <a:avLst>
              <a:gd name="adj" fmla="val 5760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На закладке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Характеристики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отображается информация о назначении объекта и его технических и стоимостных характеристиках.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263521" y="3613592"/>
            <a:ext cx="2774587" cy="1080000"/>
          </a:xfrm>
          <a:prstGeom prst="roundRect">
            <a:avLst>
              <a:gd name="adj" fmla="val 982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Предусмотрено хранение истории изменения характеристик.</a:t>
            </a:r>
          </a:p>
        </p:txBody>
      </p:sp>
    </p:spTree>
    <p:extLst>
      <p:ext uri="{BB962C8B-B14F-4D97-AF65-F5344CB8AC3E}">
        <p14:creationId xmlns:p14="http://schemas.microsoft.com/office/powerpoint/2010/main" val="53559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D7638-BDAB-4573-81A6-0E8288A28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41" y="908209"/>
            <a:ext cx="6111823" cy="5872367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ОБЪЕКТЫ НЕДВИЖИМОСТИ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4" y="966378"/>
            <a:ext cx="2774587" cy="1954800"/>
          </a:xfrm>
          <a:prstGeom prst="roundRect">
            <a:avLst>
              <a:gd name="adj" fmla="val 4826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На закладке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Учет и права 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отражаются учетные данные по объекту недвижимости, сведения о праве организации на объект и данные о собственниках объекта.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63525" y="4436290"/>
            <a:ext cx="2774587" cy="2124000"/>
          </a:xfrm>
          <a:prstGeom prst="roundRect">
            <a:avLst>
              <a:gd name="adj" fmla="val 521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объекта может быть указан один или несколько собственников. Фиксируются размеры долей в праве собственности и данные о записях в ЕГРН.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Хранится история изменения собственников.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263525" y="3138734"/>
            <a:ext cx="2774587" cy="1080000"/>
          </a:xfrm>
          <a:prstGeom prst="roundRect">
            <a:avLst>
              <a:gd name="adj" fmla="val 982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Данные о праве организации на объект фиксируются при постановке объекта на учет.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0BD0C78-7B5B-5C42-99D8-4AA9096EB282}"/>
              </a:ext>
            </a:extLst>
          </p:cNvPr>
          <p:cNvSpPr/>
          <p:nvPr/>
        </p:nvSpPr>
        <p:spPr>
          <a:xfrm>
            <a:off x="3217542" y="4770480"/>
            <a:ext cx="3837544" cy="1173120"/>
          </a:xfrm>
          <a:prstGeom prst="roundRect">
            <a:avLst>
              <a:gd name="adj" fmla="val 8695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4C00F2E-916E-5E48-AA74-380B0DBFED85}"/>
              </a:ext>
            </a:extLst>
          </p:cNvPr>
          <p:cNvSpPr/>
          <p:nvPr/>
        </p:nvSpPr>
        <p:spPr>
          <a:xfrm>
            <a:off x="3217533" y="3571093"/>
            <a:ext cx="5201888" cy="1199387"/>
          </a:xfrm>
          <a:prstGeom prst="roundRect">
            <a:avLst>
              <a:gd name="adj" fmla="val 5405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1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ПОСТАНОВКА НА УЧЕТ ОБЪЕКТОВ НЕДВИЖИМОСТИ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510664" y="1032638"/>
            <a:ext cx="2774587" cy="1440000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системе ведется учет операций по объектам –  поступления, выбытия, внесения изменений в учетные данные.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6715433" y="1032638"/>
            <a:ext cx="2774587" cy="1440000"/>
          </a:xfrm>
          <a:prstGeom prst="roundRect">
            <a:avLst>
              <a:gd name="adj" fmla="val 5760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привязки ссылок на документы, являющиеся основанием регистрируемой операции.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3613048" y="1032638"/>
            <a:ext cx="2774587" cy="1440000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Объекты недвижимости закрепляются за организацией и подразделением.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87473-7D22-42FD-AD0C-735AC48B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96" y="2650604"/>
            <a:ext cx="7835890" cy="404792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192737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ДОГОВОРЫ ПО ОБЪЕКТАМ НЕДВИЖИМОСТИ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5867697" y="1032638"/>
            <a:ext cx="3204000" cy="1086976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 системе предусмотрено хранение всех договоров, связанных с объектом недвижимости, в едином реестре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40B6C-F50C-AC40-9D61-7EBB8B7E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1032638"/>
            <a:ext cx="5367073" cy="4035098"/>
          </a:xfrm>
          <a:prstGeom prst="rect">
            <a:avLst/>
          </a:prstGeom>
          <a:ln>
            <a:solidFill>
              <a:srgbClr val="64497B"/>
            </a:solidFill>
          </a:ln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046213" y="5298792"/>
            <a:ext cx="3204000" cy="1080000"/>
          </a:xfrm>
          <a:prstGeom prst="roundRect">
            <a:avLst>
              <a:gd name="adj" fmla="val 5760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Реестр договоров отображается в виде списка с группировкой по типу договора и с возможностью оперативного перехода к карточке договора.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2BE877-0919-4B39-9848-CAD4A2A79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40" y="2309288"/>
            <a:ext cx="4550620" cy="4536355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B87629F-ED85-A242-9582-10ECEC4DBD4B}"/>
              </a:ext>
            </a:extLst>
          </p:cNvPr>
          <p:cNvCxnSpPr>
            <a:cxnSpLocks/>
          </p:cNvCxnSpPr>
          <p:nvPr/>
        </p:nvCxnSpPr>
        <p:spPr>
          <a:xfrm flipV="1">
            <a:off x="4361935" y="2552700"/>
            <a:ext cx="1995302" cy="965200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2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ДОКУМЕНТЫ ПО ОБЪЕКТАМ НЕДВИЖИМОСТИ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6826733" y="1032638"/>
            <a:ext cx="2774587" cy="1918906"/>
          </a:xfrm>
          <a:prstGeom prst="roundRect">
            <a:avLst>
              <a:gd name="adj" fmla="val 480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каждого объекта хранится библиотека связанных с ним документов (правоустанавливающих, технических и т.п.).</a:t>
            </a:r>
          </a:p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Документы отображаются в виде структурированного списка.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1661529" y="4821865"/>
            <a:ext cx="2774587" cy="1440000"/>
          </a:xfrm>
          <a:prstGeom prst="roundRect">
            <a:avLst>
              <a:gd name="adj" fmla="val 5760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Документ может относиться либо к одному, либо к нескольким объектам недвижимости.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301CC7-71EF-F14A-9560-9BAC5C6B0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6" y="1032638"/>
            <a:ext cx="6419108" cy="3249995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8309D8-7008-1648-A593-D10C299D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02" y="3366241"/>
            <a:ext cx="6039294" cy="3249995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8AB4455-BAD6-B244-A7F4-705851553286}"/>
              </a:ext>
            </a:extLst>
          </p:cNvPr>
          <p:cNvCxnSpPr>
            <a:cxnSpLocks/>
          </p:cNvCxnSpPr>
          <p:nvPr/>
        </p:nvCxnSpPr>
        <p:spPr>
          <a:xfrm>
            <a:off x="3590030" y="2925483"/>
            <a:ext cx="1489970" cy="477456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7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СТРАХОВАНИЕ ОБЪЕКТОВ НЕДВИЖИМОСТИ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4" y="1082064"/>
            <a:ext cx="2774587" cy="1303545"/>
          </a:xfrm>
          <a:prstGeom prst="roundRect">
            <a:avLst>
              <a:gd name="adj" fmla="val 4826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Ведется учет объектов, подлежащих страхованию. Соответствующий признак указывается в карточке объекта.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63523" y="2792023"/>
            <a:ext cx="2774587" cy="1152000"/>
          </a:xfrm>
          <a:prstGeom prst="roundRect">
            <a:avLst>
              <a:gd name="adj" fmla="val 521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договоре страхования предусмотрено указание страховой суммы и условий страхования.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263523" y="4350436"/>
            <a:ext cx="2774587" cy="1152000"/>
          </a:xfrm>
          <a:prstGeom prst="roundRect">
            <a:avLst>
              <a:gd name="adj" fmla="val 982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 контроль своевременного продления договоров страхования.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15EC17-CAD0-4087-8113-C6990402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41" y="1032639"/>
            <a:ext cx="6408003" cy="1188000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D08D9E-6938-4E79-AB80-AE6CBB51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38" y="2385609"/>
            <a:ext cx="5634201" cy="4428001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4C00F2E-916E-5E48-AA74-380B0DBFED85}"/>
              </a:ext>
            </a:extLst>
          </p:cNvPr>
          <p:cNvSpPr/>
          <p:nvPr/>
        </p:nvSpPr>
        <p:spPr>
          <a:xfrm>
            <a:off x="3304041" y="4868563"/>
            <a:ext cx="3628100" cy="1186512"/>
          </a:xfrm>
          <a:prstGeom prst="roundRect">
            <a:avLst>
              <a:gd name="adj" fmla="val 7034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2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A0D1E-0761-4828-8E0A-B4CF17E0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" y="993600"/>
            <a:ext cx="6696000" cy="284426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ОБРЕМЕНЕНИЯ ОБЪЕКТОВ НЕДВИЖИМОСТИ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74235" y="4116127"/>
            <a:ext cx="2774587" cy="1173501"/>
          </a:xfrm>
          <a:prstGeom prst="roundRect">
            <a:avLst>
              <a:gd name="adj" fmla="val 9705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корректировка данных по обременению с течением времени.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3B26DB-12AF-7349-A6FE-3F9BFCF8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209" y="4332485"/>
            <a:ext cx="7722023" cy="1914283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0C17191-84E0-4345-AF76-9F74F000EA10}"/>
              </a:ext>
            </a:extLst>
          </p:cNvPr>
          <p:cNvSpPr/>
          <p:nvPr/>
        </p:nvSpPr>
        <p:spPr>
          <a:xfrm>
            <a:off x="7076221" y="1029773"/>
            <a:ext cx="2774587" cy="1080000"/>
          </a:xfrm>
          <a:prstGeom prst="roundRect">
            <a:avLst>
              <a:gd name="adj" fmla="val 768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системе предусмотрена регистрация обременений объектов недвижимости.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308F875-39F9-6D4B-B60E-95006AC5D6D9}"/>
              </a:ext>
            </a:extLst>
          </p:cNvPr>
          <p:cNvSpPr/>
          <p:nvPr/>
        </p:nvSpPr>
        <p:spPr>
          <a:xfrm>
            <a:off x="7076221" y="2248778"/>
            <a:ext cx="2774587" cy="1592696"/>
          </a:xfrm>
          <a:prstGeom prst="roundRect">
            <a:avLst>
              <a:gd name="adj" fmla="val 6195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По ссылке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Документы-основания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можно перейти к документам, являющимся основанием или подтверждающим обременение.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0C5D0DD-E83A-1E45-81AC-7BF8EB99855C}"/>
              </a:ext>
            </a:extLst>
          </p:cNvPr>
          <p:cNvSpPr/>
          <p:nvPr/>
        </p:nvSpPr>
        <p:spPr>
          <a:xfrm>
            <a:off x="274235" y="5444969"/>
            <a:ext cx="2774587" cy="1173501"/>
          </a:xfrm>
          <a:prstGeom prst="roundRect">
            <a:avLst>
              <a:gd name="adj" fmla="val 9705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Сведения об обременениях отображаются в карточке объекта недвижимости на закладке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Обременения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31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ОТОБРАЖЕНИЕ ОБЪЕКТОВ НА КАРТЕ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5" y="946571"/>
            <a:ext cx="2774587" cy="1184275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отображения расположения объекта на </a:t>
            </a:r>
            <a:r>
              <a:rPr lang="ru-RU" sz="1400" dirty="0" err="1">
                <a:solidFill>
                  <a:srgbClr val="785793"/>
                </a:solidFill>
                <a:latin typeface="Helvetica" pitchFamily="2" charset="0"/>
              </a:rPr>
              <a:t>Яндекс.Картах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260713" y="2474193"/>
            <a:ext cx="2774587" cy="1752600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работы с сервисом </a:t>
            </a:r>
            <a:r>
              <a:rPr lang="ru-RU" sz="1400" dirty="0" err="1">
                <a:solidFill>
                  <a:srgbClr val="785793"/>
                </a:solidFill>
                <a:latin typeface="Helvetica" pitchFamily="2" charset="0"/>
              </a:rPr>
              <a:t>Яндекс.Карты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в окне «1С:Предприятия» в настройках параметров управления недвижимостью должен быть указан API-ключ.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FBB1B5-5AC7-3B4D-8F5D-DA3CA5BC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946571"/>
            <a:ext cx="8677275" cy="4653357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308411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2">
            <a:extLst>
              <a:ext uri="{FF2B5EF4-FFF2-40B4-BE49-F238E27FC236}">
                <a16:creationId xmlns:a16="http://schemas.microsoft.com/office/drawing/2014/main" id="{C61BD6A1-0110-E443-8D3C-0246A1973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75" y="996156"/>
            <a:ext cx="18256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2814E33B-0B98-4F44-B7EF-193EB98F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81" y="128111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948DA7-9A94-264F-8FEE-130DF0A5F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37022"/>
            <a:ext cx="1098341" cy="6073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7F28-E934-0E49-8D93-92017A0E5B43}"/>
              </a:ext>
            </a:extLst>
          </p:cNvPr>
          <p:cNvSpPr/>
          <p:nvPr/>
        </p:nvSpPr>
        <p:spPr>
          <a:xfrm>
            <a:off x="713691" y="2137332"/>
            <a:ext cx="9673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1С:Управление недвижимостью и арендой КОРП – совместное отраслевое решение фирмы "1С" и компании "ЭЛИАС ВЦ"</a:t>
            </a:r>
            <a:endParaRPr lang="ru-RU" sz="2200" b="1" dirty="0">
              <a:solidFill>
                <a:srgbClr val="6B4D83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C670E-0550-A149-A9AD-D811BED3FE24}"/>
              </a:ext>
            </a:extLst>
          </p:cNvPr>
          <p:cNvSpPr/>
          <p:nvPr/>
        </p:nvSpPr>
        <p:spPr>
          <a:xfrm>
            <a:off x="713692" y="334469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Программа предназначена для комплексной автоматизации процессов, связанных с управлением недвижимостью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altLang="ru-RU" sz="2000" dirty="0">
              <a:solidFill>
                <a:srgbClr val="000066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Обеспечивает решение задач управленческого и бухгалтерского учета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000066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Продукт разработан с учетом опыта автоматизации управления недвижимостью на большом количестве предприятий, включая крупные корпорации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ПРЕДНАЗНАЧЕНИЕ ПРОГРАММЫ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9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945C4-E644-4ADF-8836-9056D150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1062680"/>
            <a:ext cx="8030520" cy="5214851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ПОИСК ПО ПРОИЗВОЛЬНЫМ ХАРАКТЕРИСТИКАМ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5" y="1070485"/>
            <a:ext cx="2771775" cy="1027656"/>
          </a:xfrm>
          <a:prstGeom prst="roundRect">
            <a:avLst>
              <a:gd name="adj" fmla="val 9981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 оперативный поиск объектов по различным характеристикам.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263524" y="2421295"/>
            <a:ext cx="2771775" cy="1026000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Найденные объекты могут быть отмечены на </a:t>
            </a:r>
            <a:r>
              <a:rPr lang="ru-RU" sz="1400" dirty="0" err="1">
                <a:solidFill>
                  <a:srgbClr val="785793"/>
                </a:solidFill>
                <a:latin typeface="Helvetica" pitchFamily="2" charset="0"/>
              </a:rPr>
              <a:t>Яндекс.Картах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5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827C2E-06A1-4BFC-A127-38493B4F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975" y="1042411"/>
            <a:ext cx="7482264" cy="5580000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ИНТЕГРАЦИЯ С РОСРЕЕСТРОМ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4" y="1032640"/>
            <a:ext cx="2774587" cy="1440000"/>
          </a:xfrm>
          <a:prstGeom prst="roundRect">
            <a:avLst>
              <a:gd name="adj" fmla="val 6340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загрузки актуальных данных по объекту из Росреестра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5A3D494-5BAC-0A4B-AF04-EDC7891F5772}"/>
              </a:ext>
            </a:extLst>
          </p:cNvPr>
          <p:cNvSpPr/>
          <p:nvPr/>
        </p:nvSpPr>
        <p:spPr>
          <a:xfrm>
            <a:off x="263525" y="2928773"/>
            <a:ext cx="2774587" cy="1440000"/>
          </a:xfrm>
          <a:prstGeom prst="roundRect">
            <a:avLst>
              <a:gd name="adj" fmla="val 6243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Данные Росреестра хранятся отдельно от внутренних данных по объекту, с возможностью сравнения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63525" y="4824905"/>
            <a:ext cx="2774587" cy="1800000"/>
          </a:xfrm>
          <a:prstGeom prst="roundRect">
            <a:avLst>
              <a:gd name="adj" fmla="val 585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 оперативный переход к публичной кадастровой карте для просмотра информации по объекту.</a:t>
            </a:r>
          </a:p>
        </p:txBody>
      </p:sp>
    </p:spTree>
    <p:extLst>
      <p:ext uri="{BB962C8B-B14F-4D97-AF65-F5344CB8AC3E}">
        <p14:creationId xmlns:p14="http://schemas.microsoft.com/office/powerpoint/2010/main" val="6321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91E738-A3A5-4595-A569-0BD0CDE36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00" y="2226964"/>
            <a:ext cx="4338755" cy="4631036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ВИЗУАЛИЗАЦИЯ РАЗМЕЩЕНИЯ ОБЪЕКТОВ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5200777" y="1006687"/>
            <a:ext cx="2774587" cy="1044198"/>
          </a:xfrm>
          <a:prstGeom prst="roundRect">
            <a:avLst>
              <a:gd name="adj" fmla="val 8172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План размещения объектов настраивается с помощью 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Microsoft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 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Excel ®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0AB44510-18DD-6B43-A053-58143ACB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8" y="860588"/>
            <a:ext cx="38306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CC3737C3-C650-A24E-99CE-58F210CEF5AA}"/>
              </a:ext>
            </a:extLst>
          </p:cNvPr>
          <p:cNvSpPr/>
          <p:nvPr/>
        </p:nvSpPr>
        <p:spPr>
          <a:xfrm>
            <a:off x="8155807" y="1006687"/>
            <a:ext cx="2939751" cy="1044199"/>
          </a:xfrm>
          <a:prstGeom prst="roundRect">
            <a:avLst>
              <a:gd name="adj" fmla="val 704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За основу берется изображение со схемой расположения объектов (например, сканированный план БТИ).</a:t>
            </a:r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569B8B2-469B-4EE6-8B46-CC24ACBDEEDC}"/>
              </a:ext>
            </a:extLst>
          </p:cNvPr>
          <p:cNvSpPr/>
          <p:nvPr/>
        </p:nvSpPr>
        <p:spPr>
          <a:xfrm>
            <a:off x="9144000" y="2341418"/>
            <a:ext cx="90055" cy="16625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63525" y="5533604"/>
            <a:ext cx="2774587" cy="1115628"/>
          </a:xfrm>
          <a:prstGeom prst="roundRect">
            <a:avLst>
              <a:gd name="adj" fmla="val 5760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Выполняется разметка изображения – </a:t>
            </a:r>
            <a:b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</a:b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выделение объектов и присвоение имен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D9DCAEF-18CD-FA4F-AF00-CE1B3FFB4AA0}"/>
              </a:ext>
            </a:extLst>
          </p:cNvPr>
          <p:cNvSpPr/>
          <p:nvPr/>
        </p:nvSpPr>
        <p:spPr>
          <a:xfrm>
            <a:off x="3155448" y="5533604"/>
            <a:ext cx="2774587" cy="1115628"/>
          </a:xfrm>
          <a:prstGeom prst="roundRect">
            <a:avLst>
              <a:gd name="adj" fmla="val 5760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По окончании разметки объекты можно автоматически загрузить в базу 1С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79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ВИЗУАЛИЗАЦИЯ РАЗМЕЩЕНИЯ ОБЪЕКТОВ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911447" y="937303"/>
            <a:ext cx="3525394" cy="967241"/>
          </a:xfrm>
          <a:prstGeom prst="roundRect">
            <a:avLst>
              <a:gd name="adj" fmla="val 7228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Расположение объекта на плане можно оперативно посмотреть непосредственно из карточки объекта.</a:t>
            </a:r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915F88-D7AD-9E45-BF58-93F67965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16" y="872113"/>
            <a:ext cx="3743325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1">
            <a:extLst>
              <a:ext uri="{FF2B5EF4-FFF2-40B4-BE49-F238E27FC236}">
                <a16:creationId xmlns:a16="http://schemas.microsoft.com/office/drawing/2014/main" id="{09887EA5-BF30-694B-B1D1-5924CFE5C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35900"/>
            <a:ext cx="4821238" cy="4654550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76E78B1-84BE-754C-B024-C9C6E953D5A2}"/>
              </a:ext>
            </a:extLst>
          </p:cNvPr>
          <p:cNvSpPr/>
          <p:nvPr/>
        </p:nvSpPr>
        <p:spPr>
          <a:xfrm>
            <a:off x="263526" y="4350818"/>
            <a:ext cx="4160958" cy="325045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5578997" y="5382228"/>
            <a:ext cx="3854370" cy="1308222"/>
          </a:xfrm>
          <a:prstGeom prst="roundRect">
            <a:avLst>
              <a:gd name="adj" fmla="val 5760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Система позволяет вывести план с выделением объектов цветом по статусу. Пример см. в описании подсистемы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Управление договорами аренды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22EB800-4203-FD4C-8AF5-07ACD6E0E8F1}"/>
              </a:ext>
            </a:extLst>
          </p:cNvPr>
          <p:cNvSpPr/>
          <p:nvPr/>
        </p:nvSpPr>
        <p:spPr>
          <a:xfrm>
            <a:off x="7500878" y="1846669"/>
            <a:ext cx="925492" cy="1209046"/>
          </a:xfrm>
          <a:prstGeom prst="roundRect">
            <a:avLst>
              <a:gd name="adj" fmla="val 7686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7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3</a:t>
            </a:r>
            <a:r>
              <a:rPr lang="en-US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D-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ВИЗУАЛИЗАЦИЯ ОБЪЕКТОВ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199453" y="974375"/>
            <a:ext cx="3528000" cy="767928"/>
          </a:xfrm>
          <a:prstGeom prst="roundRect">
            <a:avLst>
              <a:gd name="adj" fmla="val 7857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3D-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визуализации зданий и этажей.</a:t>
            </a:r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33DB18B-523A-C341-90F9-8621AA7B7893}"/>
              </a:ext>
            </a:extLst>
          </p:cNvPr>
          <p:cNvSpPr/>
          <p:nvPr/>
        </p:nvSpPr>
        <p:spPr>
          <a:xfrm>
            <a:off x="199453" y="2019333"/>
            <a:ext cx="3528000" cy="1501378"/>
          </a:xfrm>
          <a:prstGeom prst="roundRect">
            <a:avLst>
              <a:gd name="adj" fmla="val 480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Использование 3D-моделей существенно повышает наглядность представления объекта.</a:t>
            </a:r>
          </a:p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Предусмотрено выделение элементов модели цветом и вывода текстовой информации.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44" y="990795"/>
            <a:ext cx="7352327" cy="5311151"/>
          </a:xfrm>
          <a:prstGeom prst="rect">
            <a:avLst/>
          </a:prstGeom>
          <a:noFill/>
          <a:ln w="6350">
            <a:solidFill>
              <a:srgbClr val="6449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69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3</a:t>
            </a:r>
            <a:r>
              <a:rPr lang="en-US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D-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ВИЗУАЛИЗАЦИЯ ОБЪЕКТОВ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33DB18B-523A-C341-90F9-8621AA7B7893}"/>
              </a:ext>
            </a:extLst>
          </p:cNvPr>
          <p:cNvSpPr/>
          <p:nvPr/>
        </p:nvSpPr>
        <p:spPr>
          <a:xfrm>
            <a:off x="199453" y="986557"/>
            <a:ext cx="3528000" cy="865008"/>
          </a:xfrm>
          <a:prstGeom prst="roundRect">
            <a:avLst>
              <a:gd name="adj" fmla="val 8870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подготовки </a:t>
            </a:r>
            <a:r>
              <a:rPr lang="en-US" sz="1400" dirty="0">
                <a:solidFill>
                  <a:srgbClr val="785793"/>
                </a:solidFill>
                <a:latin typeface="Helvetica" pitchFamily="2" charset="0"/>
              </a:rPr>
              <a:t>3D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-моделей и их передачи в 1С используется  система проектирования </a:t>
            </a:r>
            <a:r>
              <a:rPr lang="en-US" sz="1400" b="1" dirty="0" err="1">
                <a:solidFill>
                  <a:srgbClr val="785793"/>
                </a:solidFill>
                <a:latin typeface="Helvetica" pitchFamily="2" charset="0"/>
              </a:rPr>
              <a:t>Renga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33DB18B-523A-C341-90F9-8621AA7B7893}"/>
              </a:ext>
            </a:extLst>
          </p:cNvPr>
          <p:cNvSpPr/>
          <p:nvPr/>
        </p:nvSpPr>
        <p:spPr>
          <a:xfrm>
            <a:off x="3982916" y="986557"/>
            <a:ext cx="3528000" cy="865008"/>
          </a:xfrm>
          <a:prstGeom prst="roundRect">
            <a:avLst>
              <a:gd name="adj" fmla="val 8870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Модель в систему </a:t>
            </a:r>
            <a:r>
              <a:rPr lang="en-US" sz="1400" b="1" dirty="0" err="1">
                <a:solidFill>
                  <a:srgbClr val="785793"/>
                </a:solidFill>
                <a:latin typeface="Helvetica" pitchFamily="2" charset="0"/>
              </a:rPr>
              <a:t>Renga</a:t>
            </a:r>
            <a:r>
              <a:rPr lang="en-US" sz="1400" dirty="0">
                <a:solidFill>
                  <a:srgbClr val="785793"/>
                </a:solidFill>
                <a:latin typeface="Helvetica" pitchFamily="2" charset="0"/>
              </a:rPr>
              <a:t> 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может быть загружена из других систем проектирования.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" y="2077059"/>
            <a:ext cx="12058650" cy="4638675"/>
          </a:xfrm>
          <a:prstGeom prst="rect">
            <a:avLst/>
          </a:prstGeom>
          <a:noFill/>
          <a:ln w="6350">
            <a:solidFill>
              <a:srgbClr val="6449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40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3</a:t>
            </a:r>
            <a:r>
              <a:rPr lang="en-US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D-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ВИЗУАЛИЗАЦИЯ ОБЪЕКТОВ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33DB18B-523A-C341-90F9-8621AA7B7893}"/>
              </a:ext>
            </a:extLst>
          </p:cNvPr>
          <p:cNvSpPr/>
          <p:nvPr/>
        </p:nvSpPr>
        <p:spPr>
          <a:xfrm>
            <a:off x="197999" y="986557"/>
            <a:ext cx="4143600" cy="784499"/>
          </a:xfrm>
          <a:prstGeom prst="roundRect">
            <a:avLst>
              <a:gd name="adj" fmla="val 10781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окне 1С предусмотрены стандартные манипуляции с 3</a:t>
            </a:r>
            <a:r>
              <a:rPr lang="en-US" sz="1400" dirty="0">
                <a:solidFill>
                  <a:srgbClr val="785793"/>
                </a:solidFill>
                <a:latin typeface="Helvetica" pitchFamily="2" charset="0"/>
              </a:rPr>
              <a:t>D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-моделью: перемещение, поворот, масштабирование.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33DB18B-523A-C341-90F9-8621AA7B7893}"/>
              </a:ext>
            </a:extLst>
          </p:cNvPr>
          <p:cNvSpPr/>
          <p:nvPr/>
        </p:nvSpPr>
        <p:spPr>
          <a:xfrm>
            <a:off x="4551333" y="986556"/>
            <a:ext cx="4142089" cy="784499"/>
          </a:xfrm>
          <a:prstGeom prst="roundRect">
            <a:avLst>
              <a:gd name="adj" fmla="val 9287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Реализовано интерактивное взаимодействие с моделью – при клике мышью по элементу модели появляется контекстное меню.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8" y="1900323"/>
            <a:ext cx="11994000" cy="4890171"/>
          </a:xfrm>
          <a:prstGeom prst="rect">
            <a:avLst/>
          </a:prstGeom>
          <a:noFill/>
          <a:ln w="6350">
            <a:solidFill>
              <a:srgbClr val="6449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9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РЕЕСТР ОБЪЕКТОВ НЕДВИЖИМОСТИ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5" y="1033070"/>
            <a:ext cx="2771775" cy="1247775"/>
          </a:xfrm>
          <a:prstGeom prst="roundRect">
            <a:avLst>
              <a:gd name="adj" fmla="val 9981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Отчет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Реестр объектов недвижимости 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отображает развернутую информацию по объектам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263525" y="2644146"/>
            <a:ext cx="2771775" cy="1389302"/>
          </a:xfrm>
          <a:prstGeom prst="roundRect">
            <a:avLst>
              <a:gd name="adj" fmla="val 9997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Отчет позволяет вывести данные о любых характеристиках объектов, их статусах, арендаторах, услугах, ставках и проч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9772E6-CEF0-C743-90C6-999C5770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71" y="1013254"/>
            <a:ext cx="7616525" cy="5236827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595616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 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</a:rPr>
              <a:t>ПОДРОБНОЕ ОПИСАНИЕ ПОДСИСТЕМЫ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14CE6F3-88BB-4663-8579-AEE4BB8A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4F904E19-9E62-4173-9605-8FC8664DA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00" y="1122722"/>
            <a:ext cx="8591832" cy="37548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553B11"/>
              </a:buClr>
              <a:buBlip>
                <a:blip r:embed="rId3"/>
              </a:buBlip>
              <a:defRPr sz="2400">
                <a:solidFill>
                  <a:srgbClr val="CC330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8F5D"/>
              </a:buClr>
              <a:buFont typeface="Wingdings" pitchFamily="2" charset="2"/>
              <a:buBlip>
                <a:blip r:embed="rId4"/>
              </a:buBlip>
              <a:defRPr sz="2000" b="1">
                <a:solidFill>
                  <a:srgbClr val="CCCC0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5"/>
              </a:buBlip>
              <a:defRPr sz="2400" b="1" i="1">
                <a:solidFill>
                  <a:srgbClr val="937E49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реестром объектов недвижимости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71660"/>
                </a:solidFill>
                <a:latin typeface="Helvetica" pitchFamily="2" charset="0"/>
              </a:rPr>
              <a:t>Управление договорами доходной аренды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взаиморасчетами по доходной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договорами и взаиморасчетами по расходной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рабочими местами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эксплуатацией объектов недвижимости</a:t>
            </a:r>
            <a:endParaRPr lang="ru-RU" sz="2000" dirty="0">
              <a:solidFill>
                <a:srgbClr val="071660">
                  <a:alpha val="10000"/>
                </a:srgb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УПРАВЛЕНИЕ ДОГОВОРАМИ ДОХОДНОЙ АРЕНДЫ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7D84FA-F8CF-554D-A85B-859695DB51C5}"/>
              </a:ext>
            </a:extLst>
          </p:cNvPr>
          <p:cNvSpPr/>
          <p:nvPr/>
        </p:nvSpPr>
        <p:spPr>
          <a:xfrm>
            <a:off x="323529" y="1133672"/>
            <a:ext cx="4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61430"/>
                </a:solidFill>
                <a:latin typeface="+mj-lt"/>
              </a:rPr>
              <a:t>Учет  первичных документов по договорам аренды </a:t>
            </a:r>
          </a:p>
          <a:p>
            <a:r>
              <a:rPr lang="ru-RU" sz="1600" dirty="0">
                <a:solidFill>
                  <a:srgbClr val="161430"/>
                </a:solidFill>
                <a:latin typeface="+mj-lt"/>
              </a:rPr>
              <a:t>(Заключение договора аренды,  </a:t>
            </a:r>
          </a:p>
          <a:p>
            <a:r>
              <a:rPr lang="ru-RU" sz="1600" dirty="0">
                <a:solidFill>
                  <a:srgbClr val="161430"/>
                </a:solidFill>
                <a:latin typeface="+mj-lt"/>
              </a:rPr>
              <a:t>Дополнительное  соглашение, Акт приема-передачи арендуемых помещений и т.п.)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D9BF76-7A3C-1448-B7AD-2C05B00E2FF5}"/>
              </a:ext>
            </a:extLst>
          </p:cNvPr>
          <p:cNvSpPr/>
          <p:nvPr/>
        </p:nvSpPr>
        <p:spPr>
          <a:xfrm>
            <a:off x="323529" y="2784580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Разделение услуг на постоянную и переменную части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07932D-64BE-8849-8B54-78226917CD41}"/>
              </a:ext>
            </a:extLst>
          </p:cNvPr>
          <p:cNvSpPr/>
          <p:nvPr/>
        </p:nvSpPr>
        <p:spPr>
          <a:xfrm>
            <a:off x="323529" y="4609069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Печать документов по шаблонам формата </a:t>
            </a:r>
            <a:r>
              <a:rPr lang="en" sz="1600" dirty="0">
                <a:solidFill>
                  <a:srgbClr val="483A99"/>
                </a:solidFill>
                <a:latin typeface="+mj-lt"/>
              </a:rPr>
              <a:t>Microsoft  Word</a:t>
            </a:r>
            <a:endParaRPr lang="ru-RU" sz="1600" dirty="0">
              <a:solidFill>
                <a:srgbClr val="483A99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ED40E0-C051-FC4B-A0B2-FDF9BA5BF6CF}"/>
              </a:ext>
            </a:extLst>
          </p:cNvPr>
          <p:cNvSpPr/>
          <p:nvPr/>
        </p:nvSpPr>
        <p:spPr>
          <a:xfrm>
            <a:off x="323528" y="3450603"/>
            <a:ext cx="4213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Гибкое управление способами начисления, ставками, сроками оплаты и параметрами расчета пеней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DA9625-7996-3244-A23D-9D6FC12D0AC7}"/>
              </a:ext>
            </a:extLst>
          </p:cNvPr>
          <p:cNvSpPr/>
          <p:nvPr/>
        </p:nvSpPr>
        <p:spPr>
          <a:xfrm>
            <a:off x="4622375" y="5542980"/>
            <a:ext cx="416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Формирование  реестра  договоров  аренды  и другой аналитической отчетности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4F93B2-A159-0B45-92C6-39C73950494E}"/>
              </a:ext>
            </a:extLst>
          </p:cNvPr>
          <p:cNvSpPr/>
          <p:nvPr/>
        </p:nvSpPr>
        <p:spPr>
          <a:xfrm>
            <a:off x="4643528" y="4625320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Групповая пролонгация и расторжение договоров аренды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33F54FB-FAA3-B04C-84DC-F04ECCE9F918}"/>
              </a:ext>
            </a:extLst>
          </p:cNvPr>
          <p:cNvSpPr/>
          <p:nvPr/>
        </p:nvSpPr>
        <p:spPr>
          <a:xfrm>
            <a:off x="4622375" y="3707659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Возможность сдавать один объект в аренду нескольким арендаторам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A5BC53-74EF-6D45-B280-3FD45CBA3BD7}"/>
              </a:ext>
            </a:extLst>
          </p:cNvPr>
          <p:cNvSpPr/>
          <p:nvPr/>
        </p:nvSpPr>
        <p:spPr>
          <a:xfrm>
            <a:off x="4622375" y="1133672"/>
            <a:ext cx="468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Формирование графической отчетности на основе визуализации объектов с цветовым выделением объектов в зависимости от статусов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3D0132C-276B-6444-9F46-6B976D78900A}"/>
              </a:ext>
            </a:extLst>
          </p:cNvPr>
          <p:cNvSpPr/>
          <p:nvPr/>
        </p:nvSpPr>
        <p:spPr>
          <a:xfrm>
            <a:off x="4622374" y="2543776"/>
            <a:ext cx="4764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Проверка занятости и контроль превышения общей площади объекта  при создании нового договора аренды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2055C3-9BAD-8B4D-8EA8-B53714432EBC}"/>
              </a:ext>
            </a:extLst>
          </p:cNvPr>
          <p:cNvSpPr/>
          <p:nvPr/>
        </p:nvSpPr>
        <p:spPr>
          <a:xfrm>
            <a:off x="323528" y="5275093"/>
            <a:ext cx="43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Использование специальных курсов валют (фиксированный курс, курс ЦБ плюс заданный процент, валютный коридор)</a:t>
            </a:r>
          </a:p>
        </p:txBody>
      </p:sp>
    </p:spTree>
    <p:extLst>
      <p:ext uri="{BB962C8B-B14F-4D97-AF65-F5344CB8AC3E}">
        <p14:creationId xmlns:p14="http://schemas.microsoft.com/office/powerpoint/2010/main" val="126139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7F28-E934-0E49-8D93-92017A0E5B43}"/>
              </a:ext>
            </a:extLst>
          </p:cNvPr>
          <p:cNvSpPr/>
          <p:nvPr/>
        </p:nvSpPr>
        <p:spPr>
          <a:xfrm>
            <a:off x="1143716" y="1266847"/>
            <a:ext cx="7490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К целевой аудитории продукта относятся: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C670E-0550-A149-A9AD-D811BED3FE24}"/>
              </a:ext>
            </a:extLst>
          </p:cNvPr>
          <p:cNvSpPr/>
          <p:nvPr/>
        </p:nvSpPr>
        <p:spPr>
          <a:xfrm>
            <a:off x="688640" y="2127902"/>
            <a:ext cx="7920880" cy="281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Собственники недвижимости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Управляющие компании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Строительные и девелоперские компании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Крупные корпорации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Компании с филиальной структурой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Торговые сети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ОРГАНИЗАЦИИ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ABD67C5D-50F8-244B-AB6F-F4613A3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08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ЗАКЛЮЧЕНИЕ ДОГОВОРА АРЕНДЫ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4" y="1032638"/>
            <a:ext cx="2774587" cy="1440000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Закладка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Аренда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 карточки объекта недвижимости  содержит данные о возможности его сдачи в аренду и условия контроля договоров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6468293" y="1032638"/>
            <a:ext cx="2774587" cy="1440000"/>
          </a:xfrm>
          <a:prstGeom prst="roundRect">
            <a:avLst>
              <a:gd name="adj" fmla="val 5760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Флаг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Не контролировать площадь 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позволяет отключить проверку превышения сдаваемой площади объекта над фактической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3365908" y="1032638"/>
            <a:ext cx="2774587" cy="1440000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Флаг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Не контролировать занятость 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позволяет сдавать помещение нескольким арендаторам одновременно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C6BFB-B3C1-4253-B03F-A91F173D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59" y="2895263"/>
            <a:ext cx="6868484" cy="2305372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6188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D4666D-A907-44A9-AF61-59E5144B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4" y="958931"/>
            <a:ext cx="8274189" cy="4920920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ЗАКЛЮЧЕНИЕ ДОГОВОРА АРЕНДЫ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5" y="958929"/>
            <a:ext cx="2771775" cy="1349375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Условия договора с арендатором указываются в документе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Заключение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договора аренды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263524" y="2764977"/>
            <a:ext cx="2771775" cy="1599697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Срок действия договора по умолчанию относится ко всем услугам, но при необходимости для каждой услуги может быть указан свой срок.</a:t>
            </a:r>
          </a:p>
        </p:txBody>
      </p:sp>
    </p:spTree>
    <p:extLst>
      <p:ext uri="{BB962C8B-B14F-4D97-AF65-F5344CB8AC3E}">
        <p14:creationId xmlns:p14="http://schemas.microsoft.com/office/powerpoint/2010/main" val="4170575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46D66-1CCA-4DA7-B419-00DB5E7C9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62" y="2223836"/>
            <a:ext cx="9101649" cy="4541461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ПОСТОЯННАЯ ЧАСТЬ АРЕНДНОЙ ПЛАТЫ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336883" y="1032638"/>
            <a:ext cx="2444951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Услуги, относящиеся к постоянной части, указываются на отдельной закладке.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3025773" y="1032638"/>
            <a:ext cx="3541852" cy="1087759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Программа позволяет для каждой услуги настроить свой способ расчета: например, по ставке за квадратный метр или за объект в целом.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4AD3E31-E969-964F-A03C-58CA58ED1E11}"/>
              </a:ext>
            </a:extLst>
          </p:cNvPr>
          <p:cNvSpPr/>
          <p:nvPr/>
        </p:nvSpPr>
        <p:spPr>
          <a:xfrm>
            <a:off x="6821390" y="1032638"/>
            <a:ext cx="2444951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каждой услуги можно указать фиксированную ставку или график изменения ставок.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8B7BFBF-3A4A-1747-903F-403936D6638A}"/>
              </a:ext>
            </a:extLst>
          </p:cNvPr>
          <p:cNvSpPr/>
          <p:nvPr/>
        </p:nvSpPr>
        <p:spPr>
          <a:xfrm>
            <a:off x="5050851" y="4730082"/>
            <a:ext cx="1551786" cy="771643"/>
          </a:xfrm>
          <a:prstGeom prst="roundRect">
            <a:avLst>
              <a:gd name="adj" fmla="val 9934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05AA592-5380-0F4B-A200-1BA435EC8F8F}"/>
              </a:ext>
            </a:extLst>
          </p:cNvPr>
          <p:cNvSpPr/>
          <p:nvPr/>
        </p:nvSpPr>
        <p:spPr>
          <a:xfrm>
            <a:off x="6660749" y="4730082"/>
            <a:ext cx="815087" cy="770400"/>
          </a:xfrm>
          <a:prstGeom prst="roundRect">
            <a:avLst>
              <a:gd name="adj" fmla="val 11272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0D02427-0D3C-4540-928C-F37062169716}"/>
              </a:ext>
            </a:extLst>
          </p:cNvPr>
          <p:cNvCxnSpPr>
            <a:cxnSpLocks/>
          </p:cNvCxnSpPr>
          <p:nvPr/>
        </p:nvCxnSpPr>
        <p:spPr>
          <a:xfrm flipH="1">
            <a:off x="7068293" y="2120397"/>
            <a:ext cx="975573" cy="2609685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2B07EA5-2CEA-C041-8B2C-81D9F443BCD9}"/>
              </a:ext>
            </a:extLst>
          </p:cNvPr>
          <p:cNvCxnSpPr>
            <a:cxnSpLocks/>
          </p:cNvCxnSpPr>
          <p:nvPr/>
        </p:nvCxnSpPr>
        <p:spPr>
          <a:xfrm>
            <a:off x="4734914" y="2131686"/>
            <a:ext cx="1091830" cy="2598396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49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D37F0D2-69B0-454E-8837-E38049407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62" y="2223836"/>
            <a:ext cx="9101649" cy="4541461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ПОСТОЯННАЯ ЧАСТЬ АРЕНДНОЙ ПЛАТЫ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336883" y="1032638"/>
            <a:ext cx="2444951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Услуги, относящиеся к постоянной части, указываются на отдельной закладке.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3025773" y="1032638"/>
            <a:ext cx="3541852" cy="1087759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Программа позволяет для каждой услуги настроить свой способ расчета: например, по ставке за квадратный метр или за объект в целом.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4AD3E31-E969-964F-A03C-58CA58ED1E11}"/>
              </a:ext>
            </a:extLst>
          </p:cNvPr>
          <p:cNvSpPr/>
          <p:nvPr/>
        </p:nvSpPr>
        <p:spPr>
          <a:xfrm>
            <a:off x="6821390" y="1032638"/>
            <a:ext cx="2444951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каждой услуги можно указать фиксированную ставку или график изменения ставок.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2B07EA5-2CEA-C041-8B2C-81D9F443BCD9}"/>
              </a:ext>
            </a:extLst>
          </p:cNvPr>
          <p:cNvCxnSpPr>
            <a:cxnSpLocks/>
          </p:cNvCxnSpPr>
          <p:nvPr/>
        </p:nvCxnSpPr>
        <p:spPr>
          <a:xfrm>
            <a:off x="4734914" y="2131686"/>
            <a:ext cx="1091830" cy="2598396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0D02427-0D3C-4540-928C-F37062169716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068293" y="2120397"/>
            <a:ext cx="975573" cy="2609685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8A8042-FFD3-4B98-8824-1231D6C8B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858" y="4170615"/>
            <a:ext cx="3813580" cy="2546959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8BA85CE-3AC5-B845-994B-CC9ED265E85C}"/>
              </a:ext>
            </a:extLst>
          </p:cNvPr>
          <p:cNvCxnSpPr>
            <a:cxnSpLocks/>
          </p:cNvCxnSpPr>
          <p:nvPr/>
        </p:nvCxnSpPr>
        <p:spPr>
          <a:xfrm>
            <a:off x="7068293" y="5500482"/>
            <a:ext cx="862565" cy="339869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20C70-CC82-4F03-BB69-769FFDD0D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5" y="4851130"/>
            <a:ext cx="4803145" cy="1834742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93CF246-66B0-8846-BE1F-7AF86095A71F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4823340" y="5517844"/>
            <a:ext cx="1003406" cy="250657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16">
            <a:extLst>
              <a:ext uri="{FF2B5EF4-FFF2-40B4-BE49-F238E27FC236}">
                <a16:creationId xmlns:a16="http://schemas.microsoft.com/office/drawing/2014/main" id="{6B47A51F-C67F-482C-932B-E6BF7FDDF139}"/>
              </a:ext>
            </a:extLst>
          </p:cNvPr>
          <p:cNvSpPr/>
          <p:nvPr/>
        </p:nvSpPr>
        <p:spPr>
          <a:xfrm>
            <a:off x="5050851" y="4730082"/>
            <a:ext cx="1551786" cy="771643"/>
          </a:xfrm>
          <a:prstGeom prst="roundRect">
            <a:avLst>
              <a:gd name="adj" fmla="val 9934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22" name="Скругленный прямоугольник 18">
            <a:extLst>
              <a:ext uri="{FF2B5EF4-FFF2-40B4-BE49-F238E27FC236}">
                <a16:creationId xmlns:a16="http://schemas.microsoft.com/office/drawing/2014/main" id="{93C5D7BF-523C-4690-86A3-B4ED6AF29F7F}"/>
              </a:ext>
            </a:extLst>
          </p:cNvPr>
          <p:cNvSpPr/>
          <p:nvPr/>
        </p:nvSpPr>
        <p:spPr>
          <a:xfrm>
            <a:off x="6660749" y="4730082"/>
            <a:ext cx="815087" cy="770400"/>
          </a:xfrm>
          <a:prstGeom prst="roundRect">
            <a:avLst>
              <a:gd name="adj" fmla="val 11272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72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B218FF-96C8-4BF2-82D4-196FA66D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5" y="2322423"/>
            <a:ext cx="9145427" cy="4140160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36509C-B845-6B45-81F6-44D88B3B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5" y="4436393"/>
            <a:ext cx="3931021" cy="2276143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ПЕРЕМЕННАЯ ЧАСТЬ АРЕНДНОЙ ПЛАТЫ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75098" y="1032638"/>
            <a:ext cx="2752307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Тарифицируемые (переменные) услуги указываются на соответствующей закладке.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2BB67B7-374E-2845-997D-4625F8F14566}"/>
              </a:ext>
            </a:extLst>
          </p:cNvPr>
          <p:cNvSpPr/>
          <p:nvPr/>
        </p:nvSpPr>
        <p:spPr>
          <a:xfrm>
            <a:off x="3309984" y="1032638"/>
            <a:ext cx="2441389" cy="1087759"/>
          </a:xfrm>
          <a:prstGeom prst="roundRect">
            <a:avLst>
              <a:gd name="adj" fmla="val 6614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расчета начислений можно использовать произвольные формулы.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4AD3E31-E969-964F-A03C-58CA58ED1E11}"/>
              </a:ext>
            </a:extLst>
          </p:cNvPr>
          <p:cNvSpPr/>
          <p:nvPr/>
        </p:nvSpPr>
        <p:spPr>
          <a:xfrm>
            <a:off x="5995313" y="1032638"/>
            <a:ext cx="3555240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К услуге можно привязать счетчики (один или несколько) и указать коэффициент отнесения показаний каждого счетчика на данный договор.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2B07EA5-2CEA-C041-8B2C-81D9F443BCD9}"/>
              </a:ext>
            </a:extLst>
          </p:cNvPr>
          <p:cNvCxnSpPr>
            <a:cxnSpLocks/>
          </p:cNvCxnSpPr>
          <p:nvPr/>
        </p:nvCxnSpPr>
        <p:spPr>
          <a:xfrm flipH="1">
            <a:off x="3188043" y="2131972"/>
            <a:ext cx="996639" cy="2304421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0D02427-0D3C-4540-928C-F37062169716}"/>
              </a:ext>
            </a:extLst>
          </p:cNvPr>
          <p:cNvCxnSpPr>
            <a:cxnSpLocks/>
          </p:cNvCxnSpPr>
          <p:nvPr/>
        </p:nvCxnSpPr>
        <p:spPr>
          <a:xfrm>
            <a:off x="7426939" y="2135638"/>
            <a:ext cx="482499" cy="2645283"/>
          </a:xfrm>
          <a:prstGeom prst="straightConnector1">
            <a:avLst/>
          </a:prstGeom>
          <a:ln w="22225">
            <a:solidFill>
              <a:srgbClr val="64497B"/>
            </a:solidFill>
            <a:headEnd type="none" w="lg" len="lg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8B7BFBF-3A4A-1747-903F-403936D6638A}"/>
              </a:ext>
            </a:extLst>
          </p:cNvPr>
          <p:cNvSpPr/>
          <p:nvPr/>
        </p:nvSpPr>
        <p:spPr>
          <a:xfrm>
            <a:off x="6989131" y="4780921"/>
            <a:ext cx="1653577" cy="618985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9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ОБЕСПЕЧИТЕЛЬНЫЙ ПЛАТЕЖ (ДЕПОЗИТ)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5" y="1037009"/>
            <a:ext cx="2771775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 договоре могут быть указаны условия внесения обеспечительного платежа (депозита).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4AD3E31-E969-964F-A03C-58CA58ED1E11}"/>
              </a:ext>
            </a:extLst>
          </p:cNvPr>
          <p:cNvSpPr/>
          <p:nvPr/>
        </p:nvSpPr>
        <p:spPr>
          <a:xfrm>
            <a:off x="263525" y="2568861"/>
            <a:ext cx="2771775" cy="1087759"/>
          </a:xfrm>
          <a:prstGeom prst="roundRect">
            <a:avLst>
              <a:gd name="adj" fmla="val 6602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Сумма депозита может быть рассчитана автоматически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A2D4F0-B97D-4522-B792-FEF3A76A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037002"/>
            <a:ext cx="8592749" cy="382958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419026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E7E75-CADD-4525-8E6D-8AEC7910A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81" y="936910"/>
            <a:ext cx="7640116" cy="5639587"/>
          </a:xfrm>
          <a:prstGeom prst="rect">
            <a:avLst/>
          </a:prstGeom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СРОКИ ОПЛАТЫ И ПАРАМЕТРЫ ПЕНЕЙ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F4F5980-493B-4444-ADBC-13AA5AC6BDE1}"/>
              </a:ext>
            </a:extLst>
          </p:cNvPr>
          <p:cNvSpPr/>
          <p:nvPr/>
        </p:nvSpPr>
        <p:spPr>
          <a:xfrm>
            <a:off x="263525" y="2354187"/>
            <a:ext cx="2774587" cy="2344304"/>
          </a:xfrm>
          <a:prstGeom prst="roundRect">
            <a:avLst>
              <a:gd name="adj" fmla="val 5311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indent="-9525"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Предусмотрены разные варианты назначения сроков оплаты: 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общие условия для постоянной и переменной части;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раздельные условия;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назначение сроков отдельно для каждой услуги.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263525" y="4958018"/>
            <a:ext cx="2774587" cy="1007278"/>
          </a:xfrm>
          <a:prstGeom prst="roundRect">
            <a:avLst>
              <a:gd name="adj" fmla="val 9207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 контроль сроков оплаты и автоматический расчет пеней.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B999B14-DDEF-3644-B127-77B8427254FC}"/>
              </a:ext>
            </a:extLst>
          </p:cNvPr>
          <p:cNvSpPr/>
          <p:nvPr/>
        </p:nvSpPr>
        <p:spPr>
          <a:xfrm>
            <a:off x="263525" y="936910"/>
            <a:ext cx="2774587" cy="1157749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На отдельной закладке указываются сроки оплаты услуг и параметры начисления пеней за задержку оплаты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85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0645BF-4BEE-40EC-99F5-37E89878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20" y="1051838"/>
            <a:ext cx="7185980" cy="2737908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СПЕЦИАЛЬНЫЕ КУРСЫ ВАЛЮТ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7050469" y="4001409"/>
            <a:ext cx="2774587" cy="1173501"/>
          </a:xfrm>
          <a:prstGeom prst="roundRect">
            <a:avLst>
              <a:gd name="adj" fmla="val 9705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…либо расчетный курс по отношению к курсу ЦБ с возможностью указания границ валютного коридора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308F875-39F9-6D4B-B60E-95006AC5D6D9}"/>
              </a:ext>
            </a:extLst>
          </p:cNvPr>
          <p:cNvSpPr/>
          <p:nvPr/>
        </p:nvSpPr>
        <p:spPr>
          <a:xfrm>
            <a:off x="294202" y="1074854"/>
            <a:ext cx="2774587" cy="1818191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услуг, начисляемых в валюте или условных единицах, могут быть заданы специальные курсы валют.</a:t>
            </a:r>
            <a:b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</a:b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Можно задать либо фиксированный курс…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67535729-272D-E444-B74D-D3E2AACDCEC4}"/>
              </a:ext>
            </a:extLst>
          </p:cNvPr>
          <p:cNvSpPr/>
          <p:nvPr/>
        </p:nvSpPr>
        <p:spPr>
          <a:xfrm>
            <a:off x="6678915" y="3139215"/>
            <a:ext cx="3535348" cy="325045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229D9B-50D9-4E10-A1DF-2D228F98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2" y="3866678"/>
            <a:ext cx="6861989" cy="2899115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501E428-4C7A-114D-9411-0B964817F4C7}"/>
              </a:ext>
            </a:extLst>
          </p:cNvPr>
          <p:cNvSpPr/>
          <p:nvPr/>
        </p:nvSpPr>
        <p:spPr>
          <a:xfrm>
            <a:off x="3530136" y="5769161"/>
            <a:ext cx="3273484" cy="325045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6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5713C-B3A2-41D6-8487-645F7719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73" y="1021830"/>
            <a:ext cx="6806372" cy="378957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ПЕЧАТЬ ДОГОВОРОВ ПО ШАБЛОНАМ </a:t>
            </a:r>
            <a:r>
              <a:rPr lang="en-US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Microsoft Word ®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2237333-661C-5343-9298-072B82A35F04}"/>
              </a:ext>
            </a:extLst>
          </p:cNvPr>
          <p:cNvSpPr/>
          <p:nvPr/>
        </p:nvSpPr>
        <p:spPr>
          <a:xfrm>
            <a:off x="310537" y="2508079"/>
            <a:ext cx="2774587" cy="1173501"/>
          </a:xfrm>
          <a:prstGeom prst="roundRect">
            <a:avLst>
              <a:gd name="adj" fmla="val 9705"/>
            </a:avLst>
          </a:prstGeom>
          <a:solidFill>
            <a:schemeClr val="bg1"/>
          </a:solidFill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удобной настройки шаблонов предусмотрена отдельная форма.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308F875-39F9-6D4B-B60E-95006AC5D6D9}"/>
              </a:ext>
            </a:extLst>
          </p:cNvPr>
          <p:cNvSpPr/>
          <p:nvPr/>
        </p:nvSpPr>
        <p:spPr>
          <a:xfrm>
            <a:off x="310537" y="1034186"/>
            <a:ext cx="2774587" cy="1178389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Договоры аренды и другие документы можно печатать по шаблонам формата 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Microsoft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 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Word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 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®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501E428-4C7A-114D-9411-0B964817F4C7}"/>
              </a:ext>
            </a:extLst>
          </p:cNvPr>
          <p:cNvSpPr/>
          <p:nvPr/>
        </p:nvSpPr>
        <p:spPr>
          <a:xfrm>
            <a:off x="7117493" y="2591572"/>
            <a:ext cx="2669058" cy="325045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4A66A0-8E12-4431-BC86-5F2EA3CA4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020" y="3212771"/>
            <a:ext cx="6054109" cy="3602569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grpSp>
        <p:nvGrpSpPr>
          <p:cNvPr id="18" name="Группа 14">
            <a:extLst>
              <a:ext uri="{FF2B5EF4-FFF2-40B4-BE49-F238E27FC236}">
                <a16:creationId xmlns:a16="http://schemas.microsoft.com/office/drawing/2014/main" id="{DBBA2481-E691-FA4A-B6DC-AACAB447DD55}"/>
              </a:ext>
            </a:extLst>
          </p:cNvPr>
          <p:cNvGrpSpPr>
            <a:grpSpLocks/>
          </p:cNvGrpSpPr>
          <p:nvPr/>
        </p:nvGrpSpPr>
        <p:grpSpPr bwMode="auto">
          <a:xfrm>
            <a:off x="3868235" y="3237485"/>
            <a:ext cx="1756089" cy="325140"/>
            <a:chOff x="4721357" y="2352649"/>
            <a:chExt cx="1928840" cy="396936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CC167C0A-7713-D04D-93FF-AF18F141A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1357" y="2384896"/>
              <a:ext cx="1928840" cy="338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80000"/>
                </a:spcBef>
                <a:buClr>
                  <a:srgbClr val="553B11"/>
                </a:buClr>
                <a:buBlip>
                  <a:blip r:embed="rId4"/>
                </a:buBlip>
                <a:defRPr sz="2400">
                  <a:solidFill>
                    <a:srgbClr val="CC330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38F5D"/>
                </a:buClr>
                <a:buFont typeface="Wingdings" pitchFamily="2" charset="2"/>
                <a:buBlip>
                  <a:blip r:embed="rId5"/>
                </a:buBlip>
                <a:defRPr sz="2000" b="1">
                  <a:solidFill>
                    <a:srgbClr val="CCCC0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Blip>
                  <a:blip r:embed="rId6"/>
                </a:buBlip>
                <a:defRPr sz="2400" b="1" i="1">
                  <a:solidFill>
                    <a:srgbClr val="937E49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600" dirty="0">
                  <a:solidFill>
                    <a:srgbClr val="003366"/>
                  </a:solidFill>
                  <a:latin typeface="Calibri" panose="020F0502020204030204" pitchFamily="34" charset="0"/>
                </a:rPr>
                <a:t>Microsoft Word</a:t>
              </a:r>
            </a:p>
          </p:txBody>
        </p:sp>
        <p:pic>
          <p:nvPicPr>
            <p:cNvPr id="19" name="Picture 2" descr="http://www.webcorp.ru/graphic/off_word.png">
              <a:extLst>
                <a:ext uri="{FF2B5EF4-FFF2-40B4-BE49-F238E27FC236}">
                  <a16:creationId xmlns:a16="http://schemas.microsoft.com/office/drawing/2014/main" id="{1A238D49-DC3E-1448-9B61-09FC36941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220327" y="2352649"/>
              <a:ext cx="428628" cy="39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9278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F615AE-775D-42A9-8A9D-4F927D72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2622389"/>
            <a:ext cx="7653834" cy="4132902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ПЕЧАТЬ ДОГОВОРОВ ПО ШАБЛОНАМ </a:t>
            </a:r>
            <a:r>
              <a:rPr lang="en-US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Microsoft Word ®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308F875-39F9-6D4B-B60E-95006AC5D6D9}"/>
              </a:ext>
            </a:extLst>
          </p:cNvPr>
          <p:cNvSpPr/>
          <p:nvPr/>
        </p:nvSpPr>
        <p:spPr>
          <a:xfrm>
            <a:off x="5100144" y="977259"/>
            <a:ext cx="2774587" cy="1386703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Дополнительно к основному договору можно распечатать приложение, содержащее схему размещения арендуемых объектов.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81CC581-7527-9C4B-9BB0-2F4D96FD8DE5}"/>
              </a:ext>
            </a:extLst>
          </p:cNvPr>
          <p:cNvSpPr/>
          <p:nvPr/>
        </p:nvSpPr>
        <p:spPr>
          <a:xfrm>
            <a:off x="6669003" y="4065140"/>
            <a:ext cx="1873864" cy="372927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3FAA4-F11C-490C-BBA7-E04A9AB1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9" y="977259"/>
            <a:ext cx="3886742" cy="5782482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501E428-4C7A-114D-9411-0B964817F4C7}"/>
              </a:ext>
            </a:extLst>
          </p:cNvPr>
          <p:cNvSpPr/>
          <p:nvPr/>
        </p:nvSpPr>
        <p:spPr>
          <a:xfrm>
            <a:off x="1947726" y="1609264"/>
            <a:ext cx="1676400" cy="939800"/>
          </a:xfrm>
          <a:prstGeom prst="roundRect">
            <a:avLst>
              <a:gd name="adj" fmla="val 8927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8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7F28-E934-0E49-8D93-92017A0E5B43}"/>
              </a:ext>
            </a:extLst>
          </p:cNvPr>
          <p:cNvSpPr/>
          <p:nvPr/>
        </p:nvSpPr>
        <p:spPr>
          <a:xfrm>
            <a:off x="1142366" y="1122722"/>
            <a:ext cx="7490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Программа позволяет эффективно управлять недвижимостью разных типов, в том числе: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C670E-0550-A149-A9AD-D811BED3FE24}"/>
              </a:ext>
            </a:extLst>
          </p:cNvPr>
          <p:cNvSpPr/>
          <p:nvPr/>
        </p:nvSpPr>
        <p:spPr>
          <a:xfrm>
            <a:off x="687290" y="2133974"/>
            <a:ext cx="7920880" cy="281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Бизнес-центры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Торговые центры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Складские комплексы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Помещения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Земельные участки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Сооружения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ТИПЫ НЕДВИЖИМОСТИ</a:t>
            </a:r>
            <a:endParaRPr lang="ru-RU" sz="2400" dirty="0">
              <a:latin typeface="Helvetica" pitchFamily="2" charset="0"/>
              <a:ea typeface="Geneva" panose="020B0503030404040204" pitchFamily="34" charset="0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ABD67C5D-50F8-244B-AB6F-F4613A3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E93F13-02D2-C247-B971-37A588B73958}"/>
              </a:ext>
            </a:extLst>
          </p:cNvPr>
          <p:cNvSpPr/>
          <p:nvPr/>
        </p:nvSpPr>
        <p:spPr>
          <a:xfrm>
            <a:off x="594233" y="5299945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2000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Система обеспечивает ведение учета для всех категорий объектов недвижимости, предусмотренных ГК РФ</a:t>
            </a:r>
          </a:p>
        </p:txBody>
      </p:sp>
    </p:spTree>
    <p:extLst>
      <p:ext uri="{BB962C8B-B14F-4D97-AF65-F5344CB8AC3E}">
        <p14:creationId xmlns:p14="http://schemas.microsoft.com/office/powerpoint/2010/main" val="181163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ДОПОЛНИТЕЛЬНОЕ СОГЛАШЕНИЕ К ДОГОВОРУ АРЕНДЫ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308F875-39F9-6D4B-B60E-95006AC5D6D9}"/>
              </a:ext>
            </a:extLst>
          </p:cNvPr>
          <p:cNvSpPr/>
          <p:nvPr/>
        </p:nvSpPr>
        <p:spPr>
          <a:xfrm>
            <a:off x="263525" y="971285"/>
            <a:ext cx="2771775" cy="2238375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Если с течением времени в договор требуется внести изменения (изменить ставки, срок действия или состав услуг и т.п.), то эти изменения отражаются документом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Дополнительное соглашение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692372EF-2B30-3248-BB7B-B145552DD590}"/>
              </a:ext>
            </a:extLst>
          </p:cNvPr>
          <p:cNvSpPr/>
          <p:nvPr/>
        </p:nvSpPr>
        <p:spPr>
          <a:xfrm>
            <a:off x="263525" y="3513378"/>
            <a:ext cx="2771775" cy="2220157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Период действия новых условий по дополнительному соглашению определяется настройками в группе 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Срок действия соглашения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: соглашение может действовать либо неограниченное время, либо до указанной даты.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B2D03B-14CA-4801-9B8A-99F88697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93" y="946571"/>
            <a:ext cx="6973855" cy="5689007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81CC581-7527-9C4B-9BB0-2F4D96FD8DE5}"/>
              </a:ext>
            </a:extLst>
          </p:cNvPr>
          <p:cNvSpPr/>
          <p:nvPr/>
        </p:nvSpPr>
        <p:spPr>
          <a:xfrm>
            <a:off x="3290406" y="4954827"/>
            <a:ext cx="5223399" cy="1075271"/>
          </a:xfrm>
          <a:prstGeom prst="roundRect">
            <a:avLst>
              <a:gd name="adj" fmla="val 7970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68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254C5-CDF2-45D5-9A3C-5EF8CCF9B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36" y="1022987"/>
            <a:ext cx="7792343" cy="4107082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АКТЫ ПРИЕМА-ПЕРЕДАЧИ И ПРИЕМА-ВОЗВРАТА ПОМЕЩЕНИЙ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93702" y="1033072"/>
            <a:ext cx="2774587" cy="2167326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отражения фактов передачи площадей арендатору и возврата от арендатора используются документы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Акт приема-передачи помещения в аренду 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и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Акт приема-возврата арендуемого помещения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E09EB-0E6A-4ABE-AEAA-92A8FB18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57" y="2116735"/>
            <a:ext cx="7768551" cy="4107082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13642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07D51B96-B952-4599-90D9-AE82A671CB66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ГРУППОВАЯ ПРОЛОНГАЦИЯ ДОГОВОРОВ</a:t>
            </a:r>
          </a:p>
        </p:txBody>
      </p:sp>
      <p:sp>
        <p:nvSpPr>
          <p:cNvPr id="9" name="Скругленный прямоугольник 13">
            <a:extLst>
              <a:ext uri="{FF2B5EF4-FFF2-40B4-BE49-F238E27FC236}">
                <a16:creationId xmlns:a16="http://schemas.microsoft.com/office/drawing/2014/main" id="{955CAD26-4894-4A7F-AB07-7C660362CD0C}"/>
              </a:ext>
            </a:extLst>
          </p:cNvPr>
          <p:cNvSpPr/>
          <p:nvPr/>
        </p:nvSpPr>
        <p:spPr>
          <a:xfrm>
            <a:off x="263524" y="971286"/>
            <a:ext cx="2771775" cy="1925562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Обработка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 Групповая пролонгация договоров 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предназначена для пакетного продления сроков действия услуг и изменения ставок по всем договорам или с отбором по заданным условиям.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D4B78163-5EC1-4C65-9125-4E0A1CAA8D85}"/>
              </a:ext>
            </a:extLst>
          </p:cNvPr>
          <p:cNvSpPr/>
          <p:nvPr/>
        </p:nvSpPr>
        <p:spPr>
          <a:xfrm>
            <a:off x="263523" y="3120443"/>
            <a:ext cx="2771775" cy="1692467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создания как дополнительных соглашений к существующим договорам, так и создания новых договоров.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330440-4F84-2619-FC54-5CA034B3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71" y="946571"/>
            <a:ext cx="7055013" cy="5871090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2EB5BCEE-696E-1A53-0D5B-7AC791A2369E}"/>
              </a:ext>
            </a:extLst>
          </p:cNvPr>
          <p:cNvSpPr/>
          <p:nvPr/>
        </p:nvSpPr>
        <p:spPr>
          <a:xfrm>
            <a:off x="263521" y="5036505"/>
            <a:ext cx="2771775" cy="1136365"/>
          </a:xfrm>
          <a:prstGeom prst="roundRect">
            <a:avLst>
              <a:gd name="adj" fmla="val 6195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Ставки можно изменять на заданный процент или устанавливать фиксированное значение.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41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ГРАФИЧЕСКАЯ ОТЧЕТНОСТЬ ОБ ИСПОЛЬЗОВАНИИ ПЛОЩАДЕЙ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263525" y="1304925"/>
            <a:ext cx="2774587" cy="1539875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Программа позволяет получить данные об использовании площадей в графическом виде,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на основе планов размещения объектов.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2A93965-B232-4A49-B0E5-523F5094D4A9}"/>
              </a:ext>
            </a:extLst>
          </p:cNvPr>
          <p:cNvSpPr/>
          <p:nvPr/>
        </p:nvSpPr>
        <p:spPr>
          <a:xfrm>
            <a:off x="263525" y="3093260"/>
            <a:ext cx="2774587" cy="1539875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Настройку раскрашивания площадей в зависимости от статуса объекта </a:t>
            </a:r>
            <a:b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</a:b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пользователь может выполнять по своему усмотрению.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C9B7E0CF-8879-7344-9E99-31BABE01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67" y="903413"/>
            <a:ext cx="5894182" cy="594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81AC025-BB55-F942-90FD-29325B9B3F78}"/>
              </a:ext>
            </a:extLst>
          </p:cNvPr>
          <p:cNvSpPr/>
          <p:nvPr/>
        </p:nvSpPr>
        <p:spPr>
          <a:xfrm>
            <a:off x="263525" y="4881595"/>
            <a:ext cx="2774587" cy="1539875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Состав выводимой в отчет текстовой информации по объектам также настраивается.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48783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89383" y="1020714"/>
            <a:ext cx="2875091" cy="1539875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Если используются 3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D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-модели объектов, то для них также предусмотрено отображение информации об использовании площадей.</a:t>
            </a:r>
          </a:p>
        </p:txBody>
      </p:sp>
      <p:sp>
        <p:nvSpPr>
          <p:cNvPr id="8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3</a:t>
            </a:r>
            <a:r>
              <a:rPr lang="en-US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D-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ВИЗУАЛИЗАЦИЯ ОБЪЕКТОВ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12" y="1008363"/>
            <a:ext cx="7475940" cy="5399678"/>
          </a:xfrm>
          <a:prstGeom prst="rect">
            <a:avLst/>
          </a:prstGeom>
          <a:noFill/>
          <a:ln w="6350">
            <a:solidFill>
              <a:srgbClr val="6449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26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3</a:t>
            </a:r>
            <a:r>
              <a:rPr lang="en-US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D-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ВИЗУАЛИЗАЦИЯ ОБЪЕКТОВ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251498"/>
            <a:ext cx="12011025" cy="4991100"/>
          </a:xfrm>
          <a:prstGeom prst="rect">
            <a:avLst/>
          </a:prstGeom>
          <a:noFill/>
          <a:ln w="6350">
            <a:solidFill>
              <a:srgbClr val="6449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63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РЕЕСТР ДОГОВОРОВ АРЕНДЫ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27598" y="996000"/>
            <a:ext cx="2774587" cy="1539875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Отчет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Реестр договоров аренды 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отображает развернутую информацию по договорам аренды, действующим на выбранную дату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BB246-18AA-42A0-A4A7-9D433CC1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26" y="1000895"/>
            <a:ext cx="8140068" cy="5100103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602930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ИСТОРИЯ ИСПОЛЬЗОВАНИЯ ОБЪЕКТОВ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5" y="983643"/>
            <a:ext cx="2774587" cy="1857375"/>
          </a:xfrm>
          <a:prstGeom prst="roundRect">
            <a:avLst>
              <a:gd name="adj" fmla="val 975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 отчет по истории использования объектов недвижимости, в котором в том числе выводится история изменения условий договоров аренды.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930706-DDA0-4FFD-8FB1-A3C0020E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2159"/>
            <a:ext cx="9072516" cy="4387039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56659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</a:rPr>
              <a:t>ПОДРОБНОЕ ОПИСАНИЕ ПОДСИСТЕМЫ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14CE6F3-88BB-4663-8579-AEE4BB8A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33B580DD-6B10-4A5D-95FC-64302698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00" y="1123200"/>
            <a:ext cx="8591832" cy="42165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553B11"/>
              </a:buClr>
              <a:buBlip>
                <a:blip r:embed="rId3"/>
              </a:buBlip>
              <a:defRPr sz="2400">
                <a:solidFill>
                  <a:srgbClr val="CC330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8F5D"/>
              </a:buClr>
              <a:buFont typeface="Wingdings" pitchFamily="2" charset="2"/>
              <a:buBlip>
                <a:blip r:embed="rId4"/>
              </a:buBlip>
              <a:defRPr sz="2000" b="1">
                <a:solidFill>
                  <a:srgbClr val="CCCC0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5"/>
              </a:buBlip>
              <a:defRPr sz="2400" b="1" i="1">
                <a:solidFill>
                  <a:srgbClr val="937E49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реестром объектов недвижимости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доходной аренды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71660"/>
                </a:solidFill>
                <a:latin typeface="Helvetica" pitchFamily="2" charset="0"/>
              </a:rPr>
              <a:t>Управление взаиморасчетами по доходной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договорами и взаиморасчетами по расходной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рабочими местами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эксплуатацией объектов недвижимости</a:t>
            </a:r>
            <a:endParaRPr lang="ru-RU" sz="2000" dirty="0">
              <a:solidFill>
                <a:srgbClr val="071660">
                  <a:alpha val="10000"/>
                </a:srgb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80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УПРАВЛЕНИЕ ВЗАИМОРАСЧЕТАМИ ПО ДОХОДНОЙ АРЕНДЕ</a:t>
            </a:r>
            <a:endParaRPr 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7D84FA-F8CF-554D-A85B-859695DB51C5}"/>
              </a:ext>
            </a:extLst>
          </p:cNvPr>
          <p:cNvSpPr/>
          <p:nvPr/>
        </p:nvSpPr>
        <p:spPr>
          <a:xfrm>
            <a:off x="323529" y="1133672"/>
            <a:ext cx="43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61430"/>
                </a:solidFill>
                <a:latin typeface="+mj-lt"/>
              </a:rPr>
              <a:t>Гибкая настройка детализации взаиморасчетов с арендаторами: по договорам, периодам оплаты, объектам, услугам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D9BF76-7A3C-1448-B7AD-2C05B00E2FF5}"/>
              </a:ext>
            </a:extLst>
          </p:cNvPr>
          <p:cNvSpPr/>
          <p:nvPr/>
        </p:nvSpPr>
        <p:spPr>
          <a:xfrm>
            <a:off x="321202" y="2239637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Учет первичных документов по аренде: счетов на оплату, актов, счетов-фактур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07932D-64BE-8849-8B54-78226917CD41}"/>
              </a:ext>
            </a:extLst>
          </p:cNvPr>
          <p:cNvSpPr/>
          <p:nvPr/>
        </p:nvSpPr>
        <p:spPr>
          <a:xfrm>
            <a:off x="323529" y="3712903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Пакетная печать документов и отправка арендаторам по электронной почте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ED40E0-C051-FC4B-A0B2-FDF9BA5BF6CF}"/>
              </a:ext>
            </a:extLst>
          </p:cNvPr>
          <p:cNvSpPr/>
          <p:nvPr/>
        </p:nvSpPr>
        <p:spPr>
          <a:xfrm>
            <a:off x="323528" y="2853159"/>
            <a:ext cx="4213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Автоматическое  формирование счетов и актов с возможностью произвольного отбора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DA9625-7996-3244-A23D-9D6FC12D0AC7}"/>
              </a:ext>
            </a:extLst>
          </p:cNvPr>
          <p:cNvSpPr/>
          <p:nvPr/>
        </p:nvSpPr>
        <p:spPr>
          <a:xfrm>
            <a:off x="4622374" y="6005535"/>
            <a:ext cx="416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Планирование платежей, проведение план-фактного анализа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4F93B2-A159-0B45-92C6-39C73950494E}"/>
              </a:ext>
            </a:extLst>
          </p:cNvPr>
          <p:cNvSpPr/>
          <p:nvPr/>
        </p:nvSpPr>
        <p:spPr>
          <a:xfrm>
            <a:off x="4641201" y="3569603"/>
            <a:ext cx="4502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Ведение расчетов с собственниками объектов недвижимости по агентской схеме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33F54FB-FAA3-B04C-84DC-F04ECCE9F918}"/>
              </a:ext>
            </a:extLst>
          </p:cNvPr>
          <p:cNvSpPr/>
          <p:nvPr/>
        </p:nvSpPr>
        <p:spPr>
          <a:xfrm>
            <a:off x="4622375" y="2675552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Анализ задержек платежей по услугам и расчет суммы пеней по различным алгоритмам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A5BC53-74EF-6D45-B280-3FD45CBA3BD7}"/>
              </a:ext>
            </a:extLst>
          </p:cNvPr>
          <p:cNvSpPr/>
          <p:nvPr/>
        </p:nvSpPr>
        <p:spPr>
          <a:xfrm>
            <a:off x="4622374" y="1133672"/>
            <a:ext cx="4915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83A99"/>
                </a:solidFill>
                <a:latin typeface="+mj-lt"/>
              </a:rPr>
              <a:t>Учет обеспечительных платежей (депозитов)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3D0132C-276B-6444-9F46-6B976D78900A}"/>
              </a:ext>
            </a:extLst>
          </p:cNvPr>
          <p:cNvSpPr/>
          <p:nvPr/>
        </p:nvSpPr>
        <p:spPr>
          <a:xfrm>
            <a:off x="4622374" y="1535280"/>
            <a:ext cx="4764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Отчетность по взаиморасчетам с арендаторами с полной аналитикой и возможностью анализа расчетов по пеням и депозитам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2055C3-9BAD-8B4D-8EA8-B53714432EBC}"/>
              </a:ext>
            </a:extLst>
          </p:cNvPr>
          <p:cNvSpPr/>
          <p:nvPr/>
        </p:nvSpPr>
        <p:spPr>
          <a:xfrm>
            <a:off x="323528" y="4939947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Расчет оплаты за тарифицируемые услуги с учетом показаний счетчиков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C59E8C-532B-3D46-987C-AC418C7B1EF8}"/>
              </a:ext>
            </a:extLst>
          </p:cNvPr>
          <p:cNvSpPr/>
          <p:nvPr/>
        </p:nvSpPr>
        <p:spPr>
          <a:xfrm>
            <a:off x="321202" y="5553472"/>
            <a:ext cx="4301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Использование произвольных формул для расчета стоимости услуг переменной части (в частности, расчет платы с торгового оборота)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88DEA9D-36D1-8A4A-ABC5-C21960C16014}"/>
              </a:ext>
            </a:extLst>
          </p:cNvPr>
          <p:cNvSpPr/>
          <p:nvPr/>
        </p:nvSpPr>
        <p:spPr>
          <a:xfrm>
            <a:off x="4641202" y="446365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Анализ эффективности использования площадей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2159-8AF6-D942-BF43-5BB71AFDEB26}"/>
              </a:ext>
            </a:extLst>
          </p:cNvPr>
          <p:cNvSpPr/>
          <p:nvPr/>
        </p:nvSpPr>
        <p:spPr>
          <a:xfrm>
            <a:off x="4641201" y="5111483"/>
            <a:ext cx="4745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Анализ продаж с развернутой детализацией и произвольной группировкой данных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D4E4B4-4CDC-F47A-DC2E-9B7742B5E523}"/>
              </a:ext>
            </a:extLst>
          </p:cNvPr>
          <p:cNvSpPr/>
          <p:nvPr/>
        </p:nvSpPr>
        <p:spPr>
          <a:xfrm>
            <a:off x="323529" y="4326425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Учет финансовой аренды в соответствии с ФСБУ 25/2018</a:t>
            </a:r>
          </a:p>
        </p:txBody>
      </p:sp>
    </p:spTree>
    <p:extLst>
      <p:ext uri="{BB962C8B-B14F-4D97-AF65-F5344CB8AC3E}">
        <p14:creationId xmlns:p14="http://schemas.microsoft.com/office/powerpoint/2010/main" val="199231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7F28-E934-0E49-8D93-92017A0E5B43}"/>
              </a:ext>
            </a:extLst>
          </p:cNvPr>
          <p:cNvSpPr/>
          <p:nvPr/>
        </p:nvSpPr>
        <p:spPr>
          <a:xfrm>
            <a:off x="1142366" y="1122722"/>
            <a:ext cx="7490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Продукт может работать в составе единой конфигурации с другими типовыми решениями 1С: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C670E-0550-A149-A9AD-D811BED3FE24}"/>
              </a:ext>
            </a:extLst>
          </p:cNvPr>
          <p:cNvSpPr/>
          <p:nvPr/>
        </p:nvSpPr>
        <p:spPr>
          <a:xfrm>
            <a:off x="1138226" y="2259234"/>
            <a:ext cx="662791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Разработан на базе «1С:Бухгалтерия КОРП»</a:t>
            </a:r>
          </a:p>
          <a:p>
            <a:pPr marL="285750" indent="-28575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Интегрируется с «1С:Управление холдингом»</a:t>
            </a:r>
          </a:p>
          <a:p>
            <a:pPr marL="285750" indent="-28575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Интегрируется с «1С:Бухгалтерия КОРП МСФО»</a:t>
            </a:r>
          </a:p>
          <a:p>
            <a:pPr marL="285750" indent="-28575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Поддерживает бесшовную интеграцию с «1С:Документооборот»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ИНТЕГРАЦИЯ С ТИПОВЫМИ КОНФИГУРАЦИМИ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ABD67C5D-50F8-244B-AB6F-F4613A3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81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99B800-D157-4B86-AEB4-6B8BFFF2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989" y="982804"/>
            <a:ext cx="6806372" cy="378957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НАСТРОЙКА АНАЛИТИКИ ДЛЯ РАСЧЕТОВ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4" y="992159"/>
            <a:ext cx="2774587" cy="1511011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Детализация и периодичность расчетов могут быть указаны индивидуально </a:t>
            </a:r>
            <a:b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</a:b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каждого клиента в карточке договора.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714AC45-8452-C644-B287-FB821C34D498}"/>
              </a:ext>
            </a:extLst>
          </p:cNvPr>
          <p:cNvSpPr/>
          <p:nvPr/>
        </p:nvSpPr>
        <p:spPr>
          <a:xfrm>
            <a:off x="3116272" y="3744431"/>
            <a:ext cx="2577943" cy="293174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70B805-50BD-4D20-A343-90086E63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89" y="1281109"/>
            <a:ext cx="5342917" cy="4703546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C723CA4-8717-574F-8B3B-A6689BEBCECB}"/>
              </a:ext>
            </a:extLst>
          </p:cNvPr>
          <p:cNvSpPr/>
          <p:nvPr/>
        </p:nvSpPr>
        <p:spPr>
          <a:xfrm>
            <a:off x="5857701" y="4068777"/>
            <a:ext cx="3940924" cy="1936659"/>
          </a:xfrm>
          <a:prstGeom prst="roundRect">
            <a:avLst>
              <a:gd name="adj" fmla="val 3254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92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ДОКУМЕНТЫ ДЛЯ РАСЧЕТОВ С АРЕНДАТОРАМИ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4" y="993600"/>
            <a:ext cx="2774587" cy="1868870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выставления счетов по аренде используется типовой документ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Счет покупателю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, в который добавлена аналитика по аренде, в том числе период аренды и объект недвижимости.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9891F-EC8E-40D5-A257-E9C844CF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2159"/>
            <a:ext cx="8566397" cy="5045405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3572008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ДОКУМЕНТЫ ДЛЯ РАСЧЕТОВ С АРЕНДАТОРАМИ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4" y="993600"/>
            <a:ext cx="2774587" cy="3154330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начисления арендной платы используется типовой документ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Реализация услуг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, который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 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также содержит расширенную аналитику по аренде.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Документ отражается как в контуре бухгалтерского учета, так и в контуре управленческого учета, который обеспечивает ведение расчетов по аренде с расширенной аналитикой.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EFAABA-F6F5-478D-A4EF-CE9C644C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8355882" cy="533446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1944519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83E368-51ED-4D6F-8430-0B34B15E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8355882" cy="533446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ДОКУМЕНТЫ ДЛЯ РАСЧЕТОВ С АРЕНДАТОРАМИ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5" y="993600"/>
            <a:ext cx="2774587" cy="16795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Документы могут быть заполнены автоматически по условиям договоров аренды и зарегистрированным объемам потребления тарифицируемых услуг.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68CC9A-2163-7A43-AD0C-56B367DF8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11" y="4063097"/>
            <a:ext cx="2091487" cy="505114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FBA0D53-D6C0-3C46-B5AE-B189ACE7DD30}"/>
              </a:ext>
            </a:extLst>
          </p:cNvPr>
          <p:cNvSpPr/>
          <p:nvPr/>
        </p:nvSpPr>
        <p:spPr>
          <a:xfrm>
            <a:off x="6055274" y="3744452"/>
            <a:ext cx="2227960" cy="865764"/>
          </a:xfrm>
          <a:prstGeom prst="roundRect">
            <a:avLst>
              <a:gd name="adj" fmla="val 7065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7B82000-9DB9-BC42-877A-2A5A9B382494}"/>
              </a:ext>
            </a:extLst>
          </p:cNvPr>
          <p:cNvSpPr/>
          <p:nvPr/>
        </p:nvSpPr>
        <p:spPr>
          <a:xfrm>
            <a:off x="139955" y="2983751"/>
            <a:ext cx="2774587" cy="1521402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Документы реализации могут быть также заполнены по данным ранее сформированных счетов.</a:t>
            </a:r>
          </a:p>
        </p:txBody>
      </p:sp>
    </p:spTree>
    <p:extLst>
      <p:ext uri="{BB962C8B-B14F-4D97-AF65-F5344CB8AC3E}">
        <p14:creationId xmlns:p14="http://schemas.microsoft.com/office/powerpoint/2010/main" val="2540213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4" y="993600"/>
            <a:ext cx="2774587" cy="1981201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Обработка группового выставления счетов позволяет оперативно сформировать счета на арендную плату как по всем арендаторам и объектам, так и по заданным условиям отбора.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ПАКЕТНОЕ ФОРМИРОВАНИЕ ДОКУМЕНТОВ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78C9E-305E-40C3-8294-2A40FF2E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83643"/>
            <a:ext cx="7829302" cy="5553076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023073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4" y="993600"/>
            <a:ext cx="2774587" cy="1981201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Сформированные документы отображаются на специальной закладке, где их можно посмотреть, распечатать и отправить арендаторам по электронной почте.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ПАКЕТНОЕ ФОРМИРОВАНИЕ ДОКУМЕНТОВ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C708B-D781-4446-A867-32272889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2159"/>
            <a:ext cx="8501744" cy="5225462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D8B1067-CE73-DA42-84FA-30049549E043}"/>
              </a:ext>
            </a:extLst>
          </p:cNvPr>
          <p:cNvSpPr/>
          <p:nvPr/>
        </p:nvSpPr>
        <p:spPr>
          <a:xfrm>
            <a:off x="3110848" y="3935400"/>
            <a:ext cx="8313882" cy="1656715"/>
          </a:xfrm>
          <a:prstGeom prst="roundRect">
            <a:avLst>
              <a:gd name="adj" fmla="val 3496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49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4" y="992159"/>
            <a:ext cx="2774587" cy="1981201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Обработка группового начисления арендной платы позволяет за минимальное время создать документы реализации услуг по аренде по всем договорам аренды за выбранный период.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ПАКЕТНОЕ ФОРМИРОВАНИЕ ДОКУМЕНТОВ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15AB7A-6D55-41AD-992A-D916F317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1" y="992159"/>
            <a:ext cx="6880593" cy="572343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4038168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232A2-F016-494F-B5CA-7C7012FCB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7078063" cy="422016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ПАКЕТНОЕ ФОРМИРОВАНИЕ ДОКУМЕНТОВ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39954" y="993600"/>
            <a:ext cx="2774587" cy="13366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Счета-фактуры для реализаций по аренде также могут быть сформированы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1519233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УЧЕТ ФИНАНСОВОЙ АРЕНДЫ ПО ФСБУ 25</a:t>
            </a:r>
            <a:r>
              <a:rPr lang="en-US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/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2018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41A67B-1E0C-52B8-B02F-53951D21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949" y="955143"/>
            <a:ext cx="8502313" cy="533531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5A89661D-F2B5-F641-ACAB-6E8A194C8E28}"/>
              </a:ext>
            </a:extLst>
          </p:cNvPr>
          <p:cNvSpPr/>
          <p:nvPr/>
        </p:nvSpPr>
        <p:spPr>
          <a:xfrm>
            <a:off x="139954" y="955143"/>
            <a:ext cx="3265098" cy="1019883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договоров финансовой аренды реализовано ведение учета в соответствии с ФСБУ 25</a:t>
            </a:r>
            <a:r>
              <a:rPr lang="en-US" altLang="ru-RU" sz="1400" dirty="0">
                <a:solidFill>
                  <a:srgbClr val="785793"/>
                </a:solidFill>
                <a:latin typeface="Helvetica" pitchFamily="2" charset="0"/>
              </a:rPr>
              <a:t>/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2018 «Бухгалтерский учет аренды».</a:t>
            </a: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id="{A0721A8A-5F4F-E0C7-D5FD-A6D95EB7A203}"/>
              </a:ext>
            </a:extLst>
          </p:cNvPr>
          <p:cNvSpPr/>
          <p:nvPr/>
        </p:nvSpPr>
        <p:spPr>
          <a:xfrm>
            <a:off x="139953" y="2078072"/>
            <a:ext cx="3265098" cy="808432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Графики платежей и начисления процентов заполняются автоматически.</a:t>
            </a:r>
          </a:p>
        </p:txBody>
      </p:sp>
      <p:sp>
        <p:nvSpPr>
          <p:cNvPr id="11" name="Скругленный прямоугольник 5">
            <a:extLst>
              <a:ext uri="{FF2B5EF4-FFF2-40B4-BE49-F238E27FC236}">
                <a16:creationId xmlns:a16="http://schemas.microsoft.com/office/drawing/2014/main" id="{25F84295-C3D2-679A-4789-5355FA1054F9}"/>
              </a:ext>
            </a:extLst>
          </p:cNvPr>
          <p:cNvSpPr/>
          <p:nvPr/>
        </p:nvSpPr>
        <p:spPr>
          <a:xfrm>
            <a:off x="139954" y="3901028"/>
            <a:ext cx="3265098" cy="911168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Начисление процентов выполняется отдельным документом по всем договорам.</a:t>
            </a:r>
          </a:p>
        </p:txBody>
      </p:sp>
      <p:sp>
        <p:nvSpPr>
          <p:cNvPr id="12" name="Скругленный прямоугольник 5">
            <a:extLst>
              <a:ext uri="{FF2B5EF4-FFF2-40B4-BE49-F238E27FC236}">
                <a16:creationId xmlns:a16="http://schemas.microsoft.com/office/drawing/2014/main" id="{06412315-58A0-40E3-F98B-12F37310B269}"/>
              </a:ext>
            </a:extLst>
          </p:cNvPr>
          <p:cNvSpPr/>
          <p:nvPr/>
        </p:nvSpPr>
        <p:spPr>
          <a:xfrm>
            <a:off x="139952" y="4915242"/>
            <a:ext cx="3265098" cy="863537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корректировка графика начисления процентов при изменении условий аренды.</a:t>
            </a:r>
          </a:p>
        </p:txBody>
      </p:sp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id="{F1184A2A-96FE-3EB6-0590-0BF07A48F1CA}"/>
              </a:ext>
            </a:extLst>
          </p:cNvPr>
          <p:cNvSpPr/>
          <p:nvPr/>
        </p:nvSpPr>
        <p:spPr>
          <a:xfrm>
            <a:off x="139954" y="2989550"/>
            <a:ext cx="3265098" cy="808432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Учет инвестиций в аренду ведется с детализацией по основным средствам.</a:t>
            </a:r>
          </a:p>
        </p:txBody>
      </p:sp>
      <p:sp>
        <p:nvSpPr>
          <p:cNvPr id="14" name="Скругленный прямоугольник 5">
            <a:extLst>
              <a:ext uri="{FF2B5EF4-FFF2-40B4-BE49-F238E27FC236}">
                <a16:creationId xmlns:a16="http://schemas.microsoft.com/office/drawing/2014/main" id="{53C5AC8B-7051-BF50-DB81-FAF3E4A077C6}"/>
              </a:ext>
            </a:extLst>
          </p:cNvPr>
          <p:cNvSpPr/>
          <p:nvPr/>
        </p:nvSpPr>
        <p:spPr>
          <a:xfrm>
            <a:off x="139954" y="5881823"/>
            <a:ext cx="3265098" cy="808432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Остаток на счете учета инвестиций в аренду может учитываться при расчете налога на имущество.</a:t>
            </a:r>
          </a:p>
        </p:txBody>
      </p:sp>
    </p:spTree>
    <p:extLst>
      <p:ext uri="{BB962C8B-B14F-4D97-AF65-F5344CB8AC3E}">
        <p14:creationId xmlns:p14="http://schemas.microsoft.com/office/powerpoint/2010/main" val="2480866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961C2E-B042-4EC7-A5F6-9D41CCFD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8850064" cy="4784148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ТАРИФИЦИРУЕМЫЕ УСЛУГИ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4587" cy="13366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регистрации объемов потребления тарифицируемых услуг используется специальный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122622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7F28-E934-0E49-8D93-92017A0E5B43}"/>
              </a:ext>
            </a:extLst>
          </p:cNvPr>
          <p:cNvSpPr/>
          <p:nvPr/>
        </p:nvSpPr>
        <p:spPr>
          <a:xfrm>
            <a:off x="1142366" y="1122722"/>
            <a:ext cx="7490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Решение развивает возможности программы «1С:Аренда и управление недвижимостью»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C670E-0550-A149-A9AD-D811BED3FE24}"/>
              </a:ext>
            </a:extLst>
          </p:cNvPr>
          <p:cNvSpPr/>
          <p:nvPr/>
        </p:nvSpPr>
        <p:spPr>
          <a:xfrm>
            <a:off x="1138226" y="2259234"/>
            <a:ext cx="7091374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Расширены возможности управления реестром объектов недвижимости</a:t>
            </a:r>
          </a:p>
          <a:p>
            <a:pPr marL="342900" indent="-34290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q"/>
              <a:defRPr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Добавлено управление расходной арендой (учет со стороны арендатора)</a:t>
            </a:r>
          </a:p>
          <a:p>
            <a:pPr marL="342900" indent="-34290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q"/>
              <a:defRPr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Добавлено управление размещением рабочих мест</a:t>
            </a:r>
          </a:p>
          <a:p>
            <a:pPr marL="342900" indent="-342900">
              <a:lnSpc>
                <a:spcPct val="93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Реализован сквозной учет в разрезе подразделений организаций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НОВЫЕ ВОЗМОЖНОСТИ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ABD67C5D-50F8-244B-AB6F-F4613A3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127D6CD-BCB4-6A46-B704-877273B17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5691485"/>
            <a:ext cx="785812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Предусмотрен переход с «</a:t>
            </a:r>
            <a:r>
              <a:rPr lang="ru-RU" altLang="ru-RU" sz="2000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1С:Аренда и управление недвижимостью на базе «1С:Бухгалтерия 8» на версию КОРП </a:t>
            </a:r>
            <a:r>
              <a:rPr lang="ru-RU" sz="2000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с сохранением всех накопленных данных</a:t>
            </a:r>
            <a:endParaRPr lang="ru-RU" altLang="ru-RU" sz="2000" dirty="0">
              <a:solidFill>
                <a:srgbClr val="6B4D83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05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0EC7F-052D-4FC9-9031-25C02378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8803605" cy="3849687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ТАРИФИЦИРУЕМЫЕ УСЛУГИ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4587" cy="1762852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 документе предусмотрена возможность автоматического распределения суммы затрат или объемов потребления по всем объектам аренды разными способами.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D1372D8-7985-0949-8587-DEAC3BF308AC}"/>
              </a:ext>
            </a:extLst>
          </p:cNvPr>
          <p:cNvSpPr/>
          <p:nvPr/>
        </p:nvSpPr>
        <p:spPr>
          <a:xfrm>
            <a:off x="3152411" y="3567085"/>
            <a:ext cx="5155045" cy="1276201"/>
          </a:xfrm>
          <a:prstGeom prst="roundRect">
            <a:avLst>
              <a:gd name="adj" fmla="val 6082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89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FBE1BE-AC60-43E1-BFDD-C5E3F11D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8357500" cy="5243543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ПЕНИ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4587" cy="1125760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счетов на оплату пени предусмотрен отдельный вид операции.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79C014B-2219-0A44-B4D8-E032E54F99F6}"/>
              </a:ext>
            </a:extLst>
          </p:cNvPr>
          <p:cNvSpPr/>
          <p:nvPr/>
        </p:nvSpPr>
        <p:spPr>
          <a:xfrm>
            <a:off x="137588" y="2479481"/>
            <a:ext cx="2774587" cy="1235597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Расчет пеней выполняется автоматически в соответствии с условиями договора аренды.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AB71EB86-91E3-B344-9E06-EEF042E8C771}"/>
              </a:ext>
            </a:extLst>
          </p:cNvPr>
          <p:cNvSpPr/>
          <p:nvPr/>
        </p:nvSpPr>
        <p:spPr>
          <a:xfrm>
            <a:off x="7979798" y="1875136"/>
            <a:ext cx="3415814" cy="315887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E0DD55D-AB38-1746-9C84-5533A12BE1A6}"/>
              </a:ext>
            </a:extLst>
          </p:cNvPr>
          <p:cNvSpPr/>
          <p:nvPr/>
        </p:nvSpPr>
        <p:spPr>
          <a:xfrm>
            <a:off x="6166278" y="3994852"/>
            <a:ext cx="1086577" cy="300344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5B9B0-9295-4178-80B2-9C69AB76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8043718" cy="4474425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ПЕНИ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4587" cy="13620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Предусмотрено автоматическое формирование счетов на оплату пени по всем договорам аренды.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E0DD55D-AB38-1746-9C84-5533A12BE1A6}"/>
              </a:ext>
            </a:extLst>
          </p:cNvPr>
          <p:cNvSpPr/>
          <p:nvPr/>
        </p:nvSpPr>
        <p:spPr>
          <a:xfrm>
            <a:off x="4642749" y="2024408"/>
            <a:ext cx="2033336" cy="393613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1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1B2E6-99A2-4EB4-B151-0B31309E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8728364" cy="3973838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4587" cy="1450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отражения суммы начисленных пеней в учете используется документ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Реализация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 со специальным видом операции.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B92FB6E-609B-0D4E-B7D2-808F3F401366}"/>
              </a:ext>
            </a:extLst>
          </p:cNvPr>
          <p:cNvSpPr/>
          <p:nvPr/>
        </p:nvSpPr>
        <p:spPr>
          <a:xfrm>
            <a:off x="140400" y="2865216"/>
            <a:ext cx="2774587" cy="1450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Документ может быть введен на основании счета или заполнен автоматически.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ПЕНИ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E0DD55D-AB38-1746-9C84-5533A12BE1A6}"/>
              </a:ext>
            </a:extLst>
          </p:cNvPr>
          <p:cNvSpPr/>
          <p:nvPr/>
        </p:nvSpPr>
        <p:spPr>
          <a:xfrm>
            <a:off x="4565212" y="3227619"/>
            <a:ext cx="1054464" cy="290859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786F687-99D7-DB41-85A9-468F7AD661D5}"/>
              </a:ext>
            </a:extLst>
          </p:cNvPr>
          <p:cNvSpPr/>
          <p:nvPr/>
        </p:nvSpPr>
        <p:spPr>
          <a:xfrm>
            <a:off x="7732804" y="1934241"/>
            <a:ext cx="4033672" cy="268966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026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3D878-0BB1-4979-8D45-26961AC5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6502400" cy="5459138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ПЕНИ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4587" cy="1450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начисления пеней по всем договорам аренды предусмотрена групповая обработка.</a:t>
            </a:r>
          </a:p>
        </p:txBody>
      </p:sp>
    </p:spTree>
    <p:extLst>
      <p:ext uri="{BB962C8B-B14F-4D97-AF65-F5344CB8AC3E}">
        <p14:creationId xmlns:p14="http://schemas.microsoft.com/office/powerpoint/2010/main" val="21709656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1D4FB-7C63-428F-BAB3-C99A299F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56" y="993600"/>
            <a:ext cx="8836575" cy="5331349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13CF4D8-1E0B-4843-8AD7-4DA37D76F9E4}"/>
              </a:ext>
            </a:extLst>
          </p:cNvPr>
          <p:cNvSpPr/>
          <p:nvPr/>
        </p:nvSpPr>
        <p:spPr>
          <a:xfrm>
            <a:off x="5071175" y="3531105"/>
            <a:ext cx="3284589" cy="1342635"/>
          </a:xfrm>
          <a:prstGeom prst="roundRect">
            <a:avLst>
              <a:gd name="adj" fmla="val 6606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114724F-7ACC-5642-9FAF-45AFC5C265FA}"/>
              </a:ext>
            </a:extLst>
          </p:cNvPr>
          <p:cNvSpPr/>
          <p:nvPr/>
        </p:nvSpPr>
        <p:spPr>
          <a:xfrm>
            <a:off x="3056323" y="1934437"/>
            <a:ext cx="4707159" cy="341355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УЧЕТ ПЛАТЕЖЕЙ ЗА УСЛУГИ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4587" cy="1450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 документах по оплате услуг аренды предусмотрено указание необходимой аналитики.</a:t>
            </a:r>
          </a:p>
        </p:txBody>
      </p:sp>
    </p:spTree>
    <p:extLst>
      <p:ext uri="{BB962C8B-B14F-4D97-AF65-F5344CB8AC3E}">
        <p14:creationId xmlns:p14="http://schemas.microsoft.com/office/powerpoint/2010/main" val="7839484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194"/>
            <a:ext cx="2774587" cy="1450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Депозит может быть зачтен при начислении арендной платы за очередной период.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D5C40B-9AAF-4067-BCA6-930931F7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988" y="997596"/>
            <a:ext cx="8085438" cy="5777275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ДЕПОЗИТ (ОБЕСПЕЧИТЕЛЬНЫЙ ПЛАТЕЖ)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6428A23-6101-4948-A474-BAB1AFCAC0DC}"/>
              </a:ext>
            </a:extLst>
          </p:cNvPr>
          <p:cNvSpPr/>
          <p:nvPr/>
        </p:nvSpPr>
        <p:spPr>
          <a:xfrm>
            <a:off x="140400" y="2789937"/>
            <a:ext cx="2774587" cy="1450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зачета депозита в документе начисления необходимо установить соответствующий признак.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91B72D-0B2B-4006-B683-A7D114498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750" y="2631268"/>
            <a:ext cx="3660481" cy="2681995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13CF4D8-1E0B-4843-8AD7-4DA37D76F9E4}"/>
              </a:ext>
            </a:extLst>
          </p:cNvPr>
          <p:cNvSpPr/>
          <p:nvPr/>
        </p:nvSpPr>
        <p:spPr>
          <a:xfrm>
            <a:off x="7601814" y="2888671"/>
            <a:ext cx="3071813" cy="246899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114724F-7ACC-5642-9FAF-45AFC5C265FA}"/>
              </a:ext>
            </a:extLst>
          </p:cNvPr>
          <p:cNvSpPr/>
          <p:nvPr/>
        </p:nvSpPr>
        <p:spPr>
          <a:xfrm>
            <a:off x="3723407" y="2833831"/>
            <a:ext cx="1409702" cy="291348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545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ОТЧЕТНОСТЬ ПО ВЗАИМОРАСЧЕТАМ С АРЕНДАТОРАМИ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658800" y="954000"/>
            <a:ext cx="4379785" cy="815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анализа взаиморасчетов с арендаторами в программе предусмотрены различные отчеты.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77E93-9F60-4673-88E8-050448D7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" y="1882800"/>
            <a:ext cx="10064546" cy="4932000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2051310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ОТЧЕТНОСТЬ ПО ВЗАИМОРАСЧЕТАМ С АРЕНДАТОРАМИ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658800" y="954000"/>
            <a:ext cx="6725444" cy="815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Анализ задержек платежей позволяет увидеть информацию о сроках задержки и пенях, которые должны быть начислены по условиям договора.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3AB5D-EB76-4718-A2F8-76924F01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" y="1882800"/>
            <a:ext cx="9640645" cy="3238952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5973049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ОТЧЕТНОСТЬ ПО ВЗАИМОРАСЧЕТАМ С АРЕНДАТОРАМИ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658800" y="954000"/>
            <a:ext cx="5716575" cy="815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Отчет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Сравнение условий договоров и фактических начислений 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позволяет выявить отклонения начислений постоянной арендной платы от договорных условий.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85E54-0179-4432-B0FF-8AE4A99CD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" y="1883446"/>
            <a:ext cx="9425238" cy="4932000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163824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7F28-E934-0E49-8D93-92017A0E5B43}"/>
              </a:ext>
            </a:extLst>
          </p:cNvPr>
          <p:cNvSpPr/>
          <p:nvPr/>
        </p:nvSpPr>
        <p:spPr>
          <a:xfrm>
            <a:off x="1138226" y="1266847"/>
            <a:ext cx="7490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Общий список отраслевых подсистем продукта: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C670E-0550-A149-A9AD-D811BED3FE24}"/>
              </a:ext>
            </a:extLst>
          </p:cNvPr>
          <p:cNvSpPr/>
          <p:nvPr/>
        </p:nvSpPr>
        <p:spPr>
          <a:xfrm>
            <a:off x="1138226" y="2259234"/>
            <a:ext cx="7091374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Управление реестром объектов недвижимости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Управление договорами доходной аренды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Управление взаиморасчетами по доходной аренде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Управление договорами и взаиморасчетами по расходной аренде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Управление рабочими местами</a:t>
            </a:r>
            <a:endParaRPr lang="en-US" sz="2000" dirty="0">
              <a:solidFill>
                <a:srgbClr val="000066"/>
              </a:solidFill>
              <a:latin typeface="Helvetica" pitchFamily="2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66"/>
                </a:solidFill>
                <a:latin typeface="Helvetica" pitchFamily="2" charset="0"/>
              </a:rPr>
              <a:t>Управление эксплуатацией объектов недвижимости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ФУНКЦИОНАЛЬНОСТЬ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ABD67C5D-50F8-244B-AB6F-F4613A3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191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1775" cy="2835275"/>
          </a:xfrm>
          <a:prstGeom prst="roundRect">
            <a:avLst>
              <a:gd name="adj" fmla="val 592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Программа позволяет вести расчеты с собственниками объектов недвижимости, используя агентскую схему отношений, при которой собственник является принципалом, а организация – агентом, оказывающим услуги клиентам по предоставлению в аренду объектов недвижимости собственника.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РАСЧЕТЫ С СОБСТВЕННИКАМИ ПО АГЕНТСКОЙ СХЕМЕ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BD6B87-430F-FD4C-9FC6-DC809F24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5880443" cy="5436924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3A4559F-E406-B84A-A635-8496DC8612EE}"/>
              </a:ext>
            </a:extLst>
          </p:cNvPr>
          <p:cNvSpPr/>
          <p:nvPr/>
        </p:nvSpPr>
        <p:spPr>
          <a:xfrm>
            <a:off x="3107963" y="5313822"/>
            <a:ext cx="3911600" cy="1116701"/>
          </a:xfrm>
          <a:prstGeom prst="roundRect">
            <a:avLst>
              <a:gd name="adj" fmla="val 5975"/>
            </a:avLst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39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CA809E-8BCE-47BF-BFBB-0D8A3E73D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993601"/>
            <a:ext cx="7792027" cy="5247572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4D7EBC2-B689-544E-ACC1-2FA4B584710B}"/>
              </a:ext>
            </a:extLst>
          </p:cNvPr>
          <p:cNvSpPr/>
          <p:nvPr/>
        </p:nvSpPr>
        <p:spPr>
          <a:xfrm>
            <a:off x="140400" y="993600"/>
            <a:ext cx="2771775" cy="18192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услуг, учитываемых по агентской схеме, в документе начисления автоматически заполняется собственник объекта (принципал) и договор.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7DCE515-E3BE-E248-BAD4-F3EB7E2C4B5A}"/>
              </a:ext>
            </a:extLst>
          </p:cNvPr>
          <p:cNvSpPr/>
          <p:nvPr/>
        </p:nvSpPr>
        <p:spPr>
          <a:xfrm>
            <a:off x="140400" y="3124200"/>
            <a:ext cx="2771775" cy="18192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Расчет агентского вознаграждения выполняется в документе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Отчет комитенту (принципалу)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РАСЧЕТЫ С СОБСТВЕННИКАМИ ПО АГЕНТСКОЙ СХЕМЕ</a:t>
            </a:r>
          </a:p>
        </p:txBody>
      </p:sp>
    </p:spTree>
    <p:extLst>
      <p:ext uri="{BB962C8B-B14F-4D97-AF65-F5344CB8AC3E}">
        <p14:creationId xmlns:p14="http://schemas.microsoft.com/office/powerpoint/2010/main" val="3725520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АНАЛИЗ ПРОДАЖ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658800" y="954000"/>
            <a:ext cx="4979285" cy="81597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детального анализа объемов выручки по оказанным услугам предназначен отчет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Продажи по аренде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62073-35C0-4856-A0B6-75A51B67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" y="1882800"/>
            <a:ext cx="8078262" cy="4680942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1446297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733550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Объемы потребления тарифицируемых услуг можно проанализировать с помощью отчета </a:t>
            </a:r>
            <a:r>
              <a:rPr lang="ru-RU" altLang="ru-RU" sz="1400" b="1" dirty="0">
                <a:solidFill>
                  <a:srgbClr val="785793"/>
                </a:solidFill>
                <a:latin typeface="Helvetica" pitchFamily="2" charset="0"/>
              </a:rPr>
              <a:t>Расходы на оплату коммунальных услуг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РАСХОДЫ НА ОПЛАТУ КОММУНАЛЬНЫХ УСЛУГ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4FA89A-311C-46D9-8593-5E7B61DE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6735115" cy="3734321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657122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6819" y="998409"/>
            <a:ext cx="2766608" cy="15144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 отчете по каждому объекту вычисляется оборот арендуемой площади и коэффициент эффективности использования.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3498504-AF66-0745-8175-2FCCABE15C60}"/>
              </a:ext>
            </a:extLst>
          </p:cNvPr>
          <p:cNvSpPr/>
          <p:nvPr/>
        </p:nvSpPr>
        <p:spPr>
          <a:xfrm>
            <a:off x="151986" y="2947440"/>
            <a:ext cx="2766608" cy="11588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Выводятся данные по объему выручки от аренды и других услуг.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F810403E-7B4A-094F-9CBF-6105DC93CDC0}"/>
              </a:ext>
            </a:extLst>
          </p:cNvPr>
          <p:cNvSpPr/>
          <p:nvPr/>
        </p:nvSpPr>
        <p:spPr>
          <a:xfrm>
            <a:off x="151986" y="4540871"/>
            <a:ext cx="2766608" cy="11588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Вычисляется величина финансовых потерь от простоя площадей.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АНАЛИЗ ЭФФЕКТИВНОСТИ ИСПОЛЬЗОВАНИЯ ПЛОЩАДЕЙ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772B9-35A3-4055-8E66-DE43BDAA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8409"/>
            <a:ext cx="8866720" cy="5256918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26237942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0572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Предусмотрено планирование платежей по услугам аренды.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3498504-AF66-0745-8175-2FCCABE15C60}"/>
              </a:ext>
            </a:extLst>
          </p:cNvPr>
          <p:cNvSpPr/>
          <p:nvPr/>
        </p:nvSpPr>
        <p:spPr>
          <a:xfrm>
            <a:off x="140400" y="2330276"/>
            <a:ext cx="2766608" cy="134344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План поступлений заполняется автоматически по условиям договоров аренды и дополнительных соглашений.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 ПЛАТЕЖЕЙ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1FB19-D49D-4FAC-8191-88377C54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33" y="993600"/>
            <a:ext cx="6630555" cy="553753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2330516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ПЛАНИРОВАНИЕ  ПЛАТЕЖЕЙ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128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План-</a:t>
            </a:r>
            <a:r>
              <a:rPr lang="ru-RU" altLang="ru-RU" sz="1400" dirty="0" err="1">
                <a:solidFill>
                  <a:srgbClr val="785793"/>
                </a:solidFill>
                <a:latin typeface="Helvetica" pitchFamily="2" charset="0"/>
              </a:rPr>
              <a:t>фактный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 анализ поступления денежных средств выполняется с помощью соответствующего отчета.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F20A6-7D2B-4764-83EA-0444BAC6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7577838" cy="5545468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8545817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</a:rPr>
              <a:t>ПОДРОБНОЕ ОПИСАНИЕ ПОДСИСТЕМЫ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14CE6F3-88BB-4663-8579-AEE4BB8A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1D85C4CC-5A04-4715-AE5C-D04083CC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00" y="1123200"/>
            <a:ext cx="8591832" cy="37548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553B11"/>
              </a:buClr>
              <a:buBlip>
                <a:blip r:embed="rId3"/>
              </a:buBlip>
              <a:defRPr sz="2400">
                <a:solidFill>
                  <a:srgbClr val="CC330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8F5D"/>
              </a:buClr>
              <a:buFont typeface="Wingdings" pitchFamily="2" charset="2"/>
              <a:buBlip>
                <a:blip r:embed="rId4"/>
              </a:buBlip>
              <a:defRPr sz="2000" b="1">
                <a:solidFill>
                  <a:srgbClr val="CCCC0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5"/>
              </a:buBlip>
              <a:defRPr sz="2400" b="1" i="1">
                <a:solidFill>
                  <a:srgbClr val="937E49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реестром объектов недвижимости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доходной аренды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взаиморасчетами по доходной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71660"/>
                </a:solidFill>
                <a:latin typeface="Helvetica" pitchFamily="2" charset="0"/>
              </a:rPr>
              <a:t>Управление договорами и взаиморасчетами по расходной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рабочими местами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эксплуатацией объектов недвижимости</a:t>
            </a:r>
            <a:endParaRPr lang="ru-RU" sz="2000" dirty="0">
              <a:solidFill>
                <a:srgbClr val="071660">
                  <a:alpha val="10000"/>
                </a:srgb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631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128937" y="-4930015"/>
            <a:ext cx="728177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>
              <a:spcBef>
                <a:spcPts val="3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	</a:t>
            </a:r>
            <a:r>
              <a:rPr lang="ru-RU" altLang="ru-RU" sz="22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УПРАВЛЕНИЕ ДОГОВОРАМИ И ВЗАИМОРАСЧЕТАМИ ПО 	РАСХОДНОЙ АРЕНДЕ</a:t>
            </a:r>
          </a:p>
          <a:p>
            <a:endParaRPr 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7D84FA-F8CF-554D-A85B-859695DB51C5}"/>
              </a:ext>
            </a:extLst>
          </p:cNvPr>
          <p:cNvSpPr/>
          <p:nvPr/>
        </p:nvSpPr>
        <p:spPr>
          <a:xfrm>
            <a:off x="321202" y="1205137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61430"/>
                </a:solidFill>
                <a:latin typeface="+mj-lt"/>
              </a:rPr>
              <a:t>Учет договоров аренды и изменений к ним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D9BF76-7A3C-1448-B7AD-2C05B00E2FF5}"/>
              </a:ext>
            </a:extLst>
          </p:cNvPr>
          <p:cNvSpPr/>
          <p:nvPr/>
        </p:nvSpPr>
        <p:spPr>
          <a:xfrm>
            <a:off x="321202" y="1992569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Учет первичных документов: счетов, актов об оказании услуг с аналитикой по аренде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07932D-64BE-8849-8B54-78226917CD41}"/>
              </a:ext>
            </a:extLst>
          </p:cNvPr>
          <p:cNvSpPr/>
          <p:nvPr/>
        </p:nvSpPr>
        <p:spPr>
          <a:xfrm>
            <a:off x="321202" y="4059877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Контроль документов от арендодателя на соответствие условиям договоров аренды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ED40E0-C051-FC4B-A0B2-FDF9BA5BF6CF}"/>
              </a:ext>
            </a:extLst>
          </p:cNvPr>
          <p:cNvSpPr/>
          <p:nvPr/>
        </p:nvSpPr>
        <p:spPr>
          <a:xfrm>
            <a:off x="323528" y="3026223"/>
            <a:ext cx="4213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Использование произвольных формул для расчета стоимости услуг переменной части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4F93B2-A159-0B45-92C6-39C73950494E}"/>
              </a:ext>
            </a:extLst>
          </p:cNvPr>
          <p:cNvSpPr/>
          <p:nvPr/>
        </p:nvSpPr>
        <p:spPr>
          <a:xfrm>
            <a:off x="4641202" y="3149335"/>
            <a:ext cx="452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Учет расходов на аренду с детализацией до услуг, объектов недвижимости и периодов аренды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A5BC53-74EF-6D45-B280-3FD45CBA3BD7}"/>
              </a:ext>
            </a:extLst>
          </p:cNvPr>
          <p:cNvSpPr/>
          <p:nvPr/>
        </p:nvSpPr>
        <p:spPr>
          <a:xfrm>
            <a:off x="4622374" y="2546568"/>
            <a:ext cx="4915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61430"/>
                </a:solidFill>
                <a:latin typeface="+mj-lt"/>
              </a:rPr>
              <a:t>Учет обеспечительных платежей (депозитов)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2055C3-9BAD-8B4D-8EA8-B53714432EBC}"/>
              </a:ext>
            </a:extLst>
          </p:cNvPr>
          <p:cNvSpPr/>
          <p:nvPr/>
        </p:nvSpPr>
        <p:spPr>
          <a:xfrm>
            <a:off x="323528" y="5093532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Автоматическое формирование счетов и актов по аренде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88DEA9D-36D1-8A4A-ABC5-C21960C16014}"/>
              </a:ext>
            </a:extLst>
          </p:cNvPr>
          <p:cNvSpPr/>
          <p:nvPr/>
        </p:nvSpPr>
        <p:spPr>
          <a:xfrm>
            <a:off x="4622374" y="4244545"/>
            <a:ext cx="468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Автоматическое определение подразделения затрат по услуге и объекту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2159-8AF6-D942-BF43-5BB71AFDEB26}"/>
              </a:ext>
            </a:extLst>
          </p:cNvPr>
          <p:cNvSpPr/>
          <p:nvPr/>
        </p:nvSpPr>
        <p:spPr>
          <a:xfrm>
            <a:off x="4622374" y="5093532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Планирование платежей по аренде с учетом сроков оплаты, указанных в договорах аренды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0F96DE-D042-0D7A-2D14-9271A9A1EA3E}"/>
              </a:ext>
            </a:extLst>
          </p:cNvPr>
          <p:cNvSpPr/>
          <p:nvPr/>
        </p:nvSpPr>
        <p:spPr>
          <a:xfrm>
            <a:off x="4622373" y="1205137"/>
            <a:ext cx="4915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83A99"/>
                </a:solidFill>
                <a:latin typeface="+mj-lt"/>
              </a:rPr>
              <a:t>Автоматическое заполнение документов для учета по ФСБУ 25/2018, пакетное формирование документов изменения условий аренды</a:t>
            </a:r>
          </a:p>
        </p:txBody>
      </p:sp>
    </p:spTree>
    <p:extLst>
      <p:ext uri="{BB962C8B-B14F-4D97-AF65-F5344CB8AC3E}">
        <p14:creationId xmlns:p14="http://schemas.microsoft.com/office/powerpoint/2010/main" val="41407719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213654-C58E-49C9-A421-E1AC3C55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2" y="993600"/>
            <a:ext cx="7091808" cy="5427809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9224" y="993195"/>
            <a:ext cx="2766608" cy="14128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Регистрация и изменение условий договоров выполняются аналогично договорам доходной аренды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2EF804B-A91F-F544-A9B5-E2BFDDBBE223}"/>
              </a:ext>
            </a:extLst>
          </p:cNvPr>
          <p:cNvSpPr/>
          <p:nvPr/>
        </p:nvSpPr>
        <p:spPr>
          <a:xfrm>
            <a:off x="149224" y="2669595"/>
            <a:ext cx="2766608" cy="14128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карточке договора должен быть указан тип договора с категорией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Аренда расходная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ЗАКЛЮЧЕНИЕ ДОГОВОРА РАСХОДНОЙ АРЕНДЫ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3B687F38-6B39-2C4C-B1ED-6DFD872A26B8}"/>
              </a:ext>
            </a:extLst>
          </p:cNvPr>
          <p:cNvSpPr/>
          <p:nvPr/>
        </p:nvSpPr>
        <p:spPr>
          <a:xfrm>
            <a:off x="3100457" y="4530852"/>
            <a:ext cx="4495297" cy="271318"/>
          </a:xfrm>
          <a:prstGeom prst="roundRect">
            <a:avLst/>
          </a:prstGeom>
          <a:noFill/>
          <a:ln w="31750" cap="flat">
            <a:solidFill>
              <a:srgbClr val="64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7F28-E934-0E49-8D93-92017A0E5B43}"/>
              </a:ext>
            </a:extLst>
          </p:cNvPr>
          <p:cNvSpPr/>
          <p:nvPr/>
        </p:nvSpPr>
        <p:spPr>
          <a:xfrm>
            <a:off x="1138226" y="1097570"/>
            <a:ext cx="7490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Продукт предоставляет дополнительные конкурентные преимущества для бизнеса: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C670E-0550-A149-A9AD-D811BED3FE24}"/>
              </a:ext>
            </a:extLst>
          </p:cNvPr>
          <p:cNvSpPr/>
          <p:nvPr/>
        </p:nvSpPr>
        <p:spPr>
          <a:xfrm>
            <a:off x="1138225" y="2234182"/>
            <a:ext cx="749085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Повышение эффективности управления недвижимостью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Увеличение доходов от недвижимости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Снижение затрат на содержание объектов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Оперативная и достоверная информация по различным  областям учета и процессам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Оптимизация сроков выполнения бизнес-процессов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Снижение риска возникновения инцидентов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Повышение оперативности выполнения мероприятий и сделок по объектам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0066"/>
                </a:solidFill>
                <a:latin typeface="Helvetica" pitchFamily="2" charset="0"/>
              </a:rPr>
              <a:t>Информационная поддержка принятия управленческих решений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ОСНОВНЫЕ ПРЕИМУЩЕСТВА РЕШЕНИЯ 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ABD67C5D-50F8-244B-AB6F-F4613A3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648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РЕЕСТР ДОГОВОРОВ РАСХОДНОЙ АРЕНДЫ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5779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Отчет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Реестр договоров расходной аренды 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отображает развернутую информацию по договорам аренды на выбранную дату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5E0DA-8692-4380-9204-D8F201DE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33" y="993599"/>
            <a:ext cx="8949272" cy="4087556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16158915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8192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Документ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Регистрации объемов услуг переменной части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используется для расчета объемов потребления коммунальных услуг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910251F-88B2-8541-A3E8-4C35D2427C5B}"/>
              </a:ext>
            </a:extLst>
          </p:cNvPr>
          <p:cNvSpPr/>
          <p:nvPr/>
        </p:nvSpPr>
        <p:spPr>
          <a:xfrm>
            <a:off x="140400" y="3127661"/>
            <a:ext cx="2766608" cy="1819275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Документ может быть использован для учета начислений на основе суммы товарооборота на арендуемом объекте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УЧЕТ УСЛУГ ПЕРЕМЕННОЙ ЧАСТИ</a:t>
            </a:r>
            <a:endParaRPr lang="ru-RU" altLang="ru-RU" sz="23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7D27EC-775F-4A63-BD24-AA083E72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00" y="993600"/>
            <a:ext cx="9154170" cy="3953336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5542807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58976-29E0-4B93-9EB9-46C29798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98" y="993600"/>
            <a:ext cx="9130445" cy="5272118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СЧЕТА НА ОПЛАТУ АРЕНДЫ</a:t>
            </a:r>
            <a:endParaRPr lang="ru-RU" altLang="ru-RU" sz="23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85900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документ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Счет от поставщика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добавлена аналитика по аренде – период аренды, объект недвижимости, способ начисления и прочие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910251F-88B2-8541-A3E8-4C35D2427C5B}"/>
              </a:ext>
            </a:extLst>
          </p:cNvPr>
          <p:cNvSpPr/>
          <p:nvPr/>
        </p:nvSpPr>
        <p:spPr>
          <a:xfrm>
            <a:off x="140400" y="2702868"/>
            <a:ext cx="2766608" cy="1333499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Предусмотрено автоматическое заполнение по условиям договора и объемам потребления услуг переменной части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4ADDC-AA9E-5A40-B4E5-33752C1A3AD6}"/>
              </a:ext>
            </a:extLst>
          </p:cNvPr>
          <p:cNvSpPr/>
          <p:nvPr/>
        </p:nvSpPr>
        <p:spPr>
          <a:xfrm>
            <a:off x="140400" y="4259735"/>
            <a:ext cx="2766608" cy="1168398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пакетного формирования счетов от поставщика по всем договорам аренды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B94BE54-F63E-C446-A784-3DF4DDCD6003}"/>
              </a:ext>
            </a:extLst>
          </p:cNvPr>
          <p:cNvSpPr/>
          <p:nvPr/>
        </p:nvSpPr>
        <p:spPr>
          <a:xfrm>
            <a:off x="140400" y="5651502"/>
            <a:ext cx="2766608" cy="1079498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регистрации счетов на оплату депозита предназначен отдельный вид операции</a:t>
            </a: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7929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СЧЕТА ПО АРЕНДЕ К ОПЛАТЕ </a:t>
            </a:r>
            <a:endParaRPr lang="ru-RU" altLang="ru-RU" sz="23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485900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Система позволяет анализировать задолженность по неоплаченным счетам и планировать платежи с учетом сроков оплаты.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77134A-A707-40AE-A262-D7A52329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00" y="1004233"/>
            <a:ext cx="7097115" cy="1581371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16102698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C1F7AB-8E5B-4073-83AB-B593D5A1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00" y="993600"/>
            <a:ext cx="9023069" cy="531730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УЧЕТ РАСХОДОВ НА АРЕНДУ</a:t>
            </a:r>
            <a:endParaRPr lang="ru-RU" altLang="ru-RU" sz="23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7684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учета расходов на аренду и отражения  фактической задолженности используется документ поступления, в который добавлена аналитика по аренде.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026F8FD-8601-2043-AE2E-B472EAFB6828}"/>
              </a:ext>
            </a:extLst>
          </p:cNvPr>
          <p:cNvSpPr/>
          <p:nvPr/>
        </p:nvSpPr>
        <p:spPr>
          <a:xfrm>
            <a:off x="140400" y="3158072"/>
            <a:ext cx="2766608" cy="15906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Документ можно заполнить автоматически по условиям договора и объемам потребления услуг переменной части или на основании счета.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0B78718-8840-3F49-89C8-B01DE3031093}"/>
              </a:ext>
            </a:extLst>
          </p:cNvPr>
          <p:cNvSpPr/>
          <p:nvPr/>
        </p:nvSpPr>
        <p:spPr>
          <a:xfrm>
            <a:off x="140400" y="5144744"/>
            <a:ext cx="2766608" cy="125605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пакетного формирования поступлений по всем договорам аренды.</a:t>
            </a:r>
          </a:p>
        </p:txBody>
      </p:sp>
    </p:spTree>
    <p:extLst>
      <p:ext uri="{BB962C8B-B14F-4D97-AF65-F5344CB8AC3E}">
        <p14:creationId xmlns:p14="http://schemas.microsoft.com/office/powerpoint/2010/main" val="34849280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A5EF2-218A-4ACC-A20A-A80DBBA5B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00" y="993600"/>
            <a:ext cx="9149111" cy="3631590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УЧЕТ РАСХОДОВ НА АРЕНДУ</a:t>
            </a:r>
            <a:endParaRPr lang="ru-RU" altLang="ru-RU" sz="23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397" y="993600"/>
            <a:ext cx="2768400" cy="1767600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Система позволяет контролировать соответствие документов от арендодателя условиям договора аренды и формировать отчетность по взаиморасчетам.</a:t>
            </a:r>
          </a:p>
        </p:txBody>
      </p:sp>
    </p:spTree>
    <p:extLst>
      <p:ext uri="{BB962C8B-B14F-4D97-AF65-F5344CB8AC3E}">
        <p14:creationId xmlns:p14="http://schemas.microsoft.com/office/powerpoint/2010/main" val="8535545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УЧЕТ РАСХОДОВ НА АРЕНДУ</a:t>
            </a:r>
            <a:endParaRPr lang="ru-RU" altLang="ru-RU" sz="23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100243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 детальный анализ расходов на аренду.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26A82-C7E1-431B-9057-DD33E687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692" y="1006865"/>
            <a:ext cx="9143070" cy="3492959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</p:spTree>
    <p:extLst>
      <p:ext uri="{BB962C8B-B14F-4D97-AF65-F5344CB8AC3E}">
        <p14:creationId xmlns:p14="http://schemas.microsoft.com/office/powerpoint/2010/main" val="31960292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УЧЕТ АРЕНДЫ ПО ФСБУ 25</a:t>
            </a:r>
            <a:r>
              <a:rPr lang="en-US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/2018</a:t>
            </a:r>
            <a:endParaRPr lang="ru-RU" altLang="ru-RU" sz="23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B47D57-B7DB-595B-76B8-A5E46389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89" y="993600"/>
            <a:ext cx="9008022" cy="5300874"/>
          </a:xfrm>
          <a:prstGeom prst="rect">
            <a:avLst/>
          </a:prstGeom>
          <a:ln w="6350">
            <a:solidFill>
              <a:srgbClr val="64497B"/>
            </a:solidFill>
          </a:ln>
        </p:spPr>
      </p:pic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id="{9452CFE6-0384-F0C1-3F70-FCF19A59E33D}"/>
              </a:ext>
            </a:extLst>
          </p:cNvPr>
          <p:cNvSpPr/>
          <p:nvPr/>
        </p:nvSpPr>
        <p:spPr>
          <a:xfrm>
            <a:off x="140400" y="993600"/>
            <a:ext cx="2766608" cy="1275512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Предусмотрено автоматическое заполнение документов по ФСБУ 25</a:t>
            </a:r>
            <a:r>
              <a:rPr lang="en-US" sz="1400" dirty="0">
                <a:solidFill>
                  <a:srgbClr val="785793"/>
                </a:solidFill>
                <a:latin typeface="Helvetica" pitchFamily="2" charset="0"/>
              </a:rPr>
              <a:t>/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2018 на основе условий договоров аренды.</a:t>
            </a:r>
          </a:p>
        </p:txBody>
      </p:sp>
      <p:sp>
        <p:nvSpPr>
          <p:cNvPr id="12" name="Скругленный прямоугольник 10">
            <a:extLst>
              <a:ext uri="{FF2B5EF4-FFF2-40B4-BE49-F238E27FC236}">
                <a16:creationId xmlns:a16="http://schemas.microsoft.com/office/drawing/2014/main" id="{1E20D0AF-DFEF-69B5-642A-4CFDF037D8B6}"/>
              </a:ext>
            </a:extLst>
          </p:cNvPr>
          <p:cNvSpPr/>
          <p:nvPr/>
        </p:nvSpPr>
        <p:spPr>
          <a:xfrm>
            <a:off x="140400" y="2435424"/>
            <a:ext cx="2766608" cy="1658452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При заполнении графика платежей учитываются указанные в договоре сроки оплаты и способы начисления, а также их изменение с течением времени.</a:t>
            </a:r>
          </a:p>
        </p:txBody>
      </p:sp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id="{87F386B7-0D5D-AF51-5608-AD9B59AA173E}"/>
              </a:ext>
            </a:extLst>
          </p:cNvPr>
          <p:cNvSpPr/>
          <p:nvPr/>
        </p:nvSpPr>
        <p:spPr>
          <a:xfrm>
            <a:off x="140400" y="4260189"/>
            <a:ext cx="2766608" cy="1382986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Реализовано автоматическое создание документов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Изменение условий аренды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по всем договорам, в которых произошли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39042188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</a:rPr>
              <a:t>ПОДРОБНОЕ ОПИСАНИЕ ПОДСИСТЕМЫ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14CE6F3-88BB-4663-8579-AEE4BB8A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5F0CA87F-0008-4E7C-9BD6-A38F639E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00" y="1123200"/>
            <a:ext cx="8591832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553B11"/>
              </a:buClr>
              <a:buBlip>
                <a:blip r:embed="rId3"/>
              </a:buBlip>
              <a:defRPr sz="2400">
                <a:solidFill>
                  <a:srgbClr val="CC330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8F5D"/>
              </a:buClr>
              <a:buFont typeface="Wingdings" pitchFamily="2" charset="2"/>
              <a:buBlip>
                <a:blip r:embed="rId4"/>
              </a:buBlip>
              <a:defRPr sz="2000" b="1">
                <a:solidFill>
                  <a:srgbClr val="CCCC0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5"/>
              </a:buBlip>
              <a:defRPr sz="2400" b="1" i="1">
                <a:solidFill>
                  <a:srgbClr val="937E49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реестром объектов недвижимости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доходной аренды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взаиморасчетами по доходной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и взаиморасчетами по расходной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71660"/>
                </a:solidFill>
                <a:latin typeface="Helvetica" pitchFamily="2" charset="0"/>
              </a:rPr>
              <a:t>Управление рабочими местами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71660">
                    <a:alpha val="10000"/>
                  </a:srgbClr>
                </a:solidFill>
                <a:latin typeface="Helvetica" pitchFamily="2" charset="0"/>
              </a:rPr>
              <a:t>Управление эксплуатацией объектов недвижимости</a:t>
            </a:r>
            <a:endParaRPr lang="ru-RU" sz="2000" dirty="0">
              <a:solidFill>
                <a:srgbClr val="071660">
                  <a:alpha val="10000"/>
                </a:srgb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15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7D84FA-F8CF-554D-A85B-859695DB51C5}"/>
              </a:ext>
            </a:extLst>
          </p:cNvPr>
          <p:cNvSpPr/>
          <p:nvPr/>
        </p:nvSpPr>
        <p:spPr>
          <a:xfrm>
            <a:off x="321202" y="1248682"/>
            <a:ext cx="43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61430"/>
                </a:solidFill>
                <a:latin typeface="+mj-lt"/>
              </a:rPr>
              <a:t>Ведение реестра рабочих мест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D9BF76-7A3C-1448-B7AD-2C05B00E2FF5}"/>
              </a:ext>
            </a:extLst>
          </p:cNvPr>
          <p:cNvSpPr/>
          <p:nvPr/>
        </p:nvSpPr>
        <p:spPr>
          <a:xfrm>
            <a:off x="321202" y="1768122"/>
            <a:ext cx="43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Определение топологии рабочего пространства: закрепление площадей за подразделениями и размещение на них рабочих мест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07932D-64BE-8849-8B54-78226917CD41}"/>
              </a:ext>
            </a:extLst>
          </p:cNvPr>
          <p:cNvSpPr/>
          <p:nvPr/>
        </p:nvSpPr>
        <p:spPr>
          <a:xfrm>
            <a:off x="321202" y="3791887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Размещение сотрудников на рабочих местах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ED40E0-C051-FC4B-A0B2-FDF9BA5BF6CF}"/>
              </a:ext>
            </a:extLst>
          </p:cNvPr>
          <p:cNvSpPr/>
          <p:nvPr/>
        </p:nvSpPr>
        <p:spPr>
          <a:xfrm>
            <a:off x="323528" y="3026226"/>
            <a:ext cx="4213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Определение норм размещения сотрудников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4F93B2-A159-0B45-92C6-39C73950494E}"/>
              </a:ext>
            </a:extLst>
          </p:cNvPr>
          <p:cNvSpPr/>
          <p:nvPr/>
        </p:nvSpPr>
        <p:spPr>
          <a:xfrm>
            <a:off x="4641202" y="2247393"/>
            <a:ext cx="452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Учет заявок на размещение и перемещение сотрудников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A5BC53-74EF-6D45-B280-3FD45CBA3BD7}"/>
              </a:ext>
            </a:extLst>
          </p:cNvPr>
          <p:cNvSpPr/>
          <p:nvPr/>
        </p:nvSpPr>
        <p:spPr>
          <a:xfrm>
            <a:off x="4622374" y="1232876"/>
            <a:ext cx="4915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83A99"/>
                </a:solidFill>
                <a:latin typeface="+mj-lt"/>
              </a:rPr>
              <a:t>Учет рабочих мест как с детализаций до конкретных рабочих мест, так и в общем количестве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2055C3-9BAD-8B4D-8EA8-B53714432EBC}"/>
              </a:ext>
            </a:extLst>
          </p:cNvPr>
          <p:cNvSpPr/>
          <p:nvPr/>
        </p:nvSpPr>
        <p:spPr>
          <a:xfrm>
            <a:off x="323528" y="4557548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Размещение сотрудников сторонних организаций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88DEA9D-36D1-8A4A-ABC5-C21960C16014}"/>
              </a:ext>
            </a:extLst>
          </p:cNvPr>
          <p:cNvSpPr/>
          <p:nvPr/>
        </p:nvSpPr>
        <p:spPr>
          <a:xfrm>
            <a:off x="4622374" y="3015688"/>
            <a:ext cx="468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Визуализация рабочих мест на графической схеме помещений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2159-8AF6-D942-BF43-5BB71AFDEB26}"/>
              </a:ext>
            </a:extLst>
          </p:cNvPr>
          <p:cNvSpPr/>
          <p:nvPr/>
        </p:nvSpPr>
        <p:spPr>
          <a:xfrm>
            <a:off x="4641202" y="3783983"/>
            <a:ext cx="43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Анализ использования рабочих мест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318223-4345-6843-9779-B68B9E3D175A}"/>
              </a:ext>
            </a:extLst>
          </p:cNvPr>
          <p:cNvSpPr/>
          <p:nvPr/>
        </p:nvSpPr>
        <p:spPr>
          <a:xfrm>
            <a:off x="321202" y="5323209"/>
            <a:ext cx="43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Резервирование рабочих мест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953E61-2CC0-8541-B53B-881345B3E775}"/>
              </a:ext>
            </a:extLst>
          </p:cNvPr>
          <p:cNvSpPr/>
          <p:nvPr/>
        </p:nvSpPr>
        <p:spPr>
          <a:xfrm>
            <a:off x="321202" y="5842647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Перемещение сотрудников между рабочими местами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F9F8C0-4100-0A4B-99AF-5725FDBF48C7}"/>
              </a:ext>
            </a:extLst>
          </p:cNvPr>
          <p:cNvSpPr/>
          <p:nvPr/>
        </p:nvSpPr>
        <p:spPr>
          <a:xfrm>
            <a:off x="4622374" y="4306057"/>
            <a:ext cx="468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Контроль соблюдения норм размещения сотрудников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B40D576-F63D-4D46-B37B-DD00E45C1554}"/>
              </a:ext>
            </a:extLst>
          </p:cNvPr>
          <p:cNvSpPr/>
          <p:nvPr/>
        </p:nvSpPr>
        <p:spPr>
          <a:xfrm>
            <a:off x="4641202" y="5074352"/>
            <a:ext cx="468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161430"/>
                </a:solidFill>
                <a:latin typeface="+mj-lt"/>
              </a:rPr>
              <a:t>Контроль предоставления рабочих мест штатным сотрудникам компании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32C1F69-AFC5-6F4A-8B1A-2E7E5BE2A3EA}"/>
              </a:ext>
            </a:extLst>
          </p:cNvPr>
          <p:cNvSpPr/>
          <p:nvPr/>
        </p:nvSpPr>
        <p:spPr>
          <a:xfrm>
            <a:off x="4641202" y="5842647"/>
            <a:ext cx="4680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483A99"/>
                </a:solidFill>
                <a:latin typeface="+mj-lt"/>
              </a:rPr>
              <a:t>Анализ доступных площадей для размещения новых рабочих мест</a:t>
            </a:r>
          </a:p>
        </p:txBody>
      </p:sp>
      <p:sp>
        <p:nvSpPr>
          <p:cNvPr id="24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DBB285A8-CE00-4CDC-9BE0-3ACB4A20B44E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</a:rPr>
              <a:t>УПРАВЛЕНИЕ РАБОЧИМИ МЕСТАМИ</a:t>
            </a:r>
          </a:p>
        </p:txBody>
      </p:sp>
    </p:spTree>
    <p:extLst>
      <p:ext uri="{BB962C8B-B14F-4D97-AF65-F5344CB8AC3E}">
        <p14:creationId xmlns:p14="http://schemas.microsoft.com/office/powerpoint/2010/main" val="144749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ru-RU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</a:rPr>
              <a:t>ПОДРОБНОЕ ОПИСАНИЕ ПОДСИСТЕМЫ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C5D27D70-8369-5F4C-9073-6FD84FC0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110" y="1122722"/>
            <a:ext cx="8591832" cy="36009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553B11"/>
              </a:buClr>
              <a:buBlip>
                <a:blip r:embed="rId2"/>
              </a:buBlip>
              <a:defRPr sz="2400">
                <a:solidFill>
                  <a:srgbClr val="CC330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8F5D"/>
              </a:buClr>
              <a:buFont typeface="Wingdings" pitchFamily="2" charset="2"/>
              <a:buBlip>
                <a:blip r:embed="rId3"/>
              </a:buBlip>
              <a:defRPr sz="2000" b="1">
                <a:solidFill>
                  <a:srgbClr val="CCCC0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  <a:defRPr sz="2400" b="1" i="1">
                <a:solidFill>
                  <a:srgbClr val="937E49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endParaRPr lang="ru-RU" dirty="0">
              <a:solidFill>
                <a:srgbClr val="000066">
                  <a:alpha val="10000"/>
                </a:srgbClr>
              </a:solidFill>
              <a:latin typeface="Helvetica" pitchFamily="2" charset="0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доходной аренды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взаиморасчетами по доходной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и взаиморасчетами по расходной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рабочими местами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эксплуатацией объектов недвижимости</a:t>
            </a:r>
            <a:endParaRPr lang="ru-RU" sz="2000" dirty="0">
              <a:solidFill>
                <a:srgbClr val="000066">
                  <a:alpha val="10000"/>
                </a:srgbClr>
              </a:solidFill>
              <a:latin typeface="Helvetica" pitchFamily="2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14CE6F3-88BB-4663-8579-AEE4BB8A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C76BB0C8-C231-4224-AA2A-9CC5B26DF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110" y="1122722"/>
            <a:ext cx="859183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553B11"/>
              </a:buClr>
              <a:buBlip>
                <a:blip r:embed="rId2"/>
              </a:buBlip>
              <a:defRPr sz="2400">
                <a:solidFill>
                  <a:srgbClr val="CC330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8F5D"/>
              </a:buClr>
              <a:buFont typeface="Wingdings" pitchFamily="2" charset="2"/>
              <a:buBlip>
                <a:blip r:embed="rId3"/>
              </a:buBlip>
              <a:defRPr sz="2000" b="1">
                <a:solidFill>
                  <a:srgbClr val="CCCC0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  <a:defRPr sz="2400" b="1" i="1">
                <a:solidFill>
                  <a:srgbClr val="937E49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00066"/>
                </a:solidFill>
                <a:latin typeface="Helvetica" pitchFamily="2" charset="0"/>
              </a:rPr>
              <a:t>Управление реестром объектов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23112570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9BF2E9-E72B-462B-9B9D-85D15D1E4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4867442" cy="3078845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РЕЕСТР РАБОЧИХ МЕСТ, НОРМЫ РАЗМЕЩЕНИЯ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3493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Список рабочих мест компании хранится в отдельном справочнике.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5F72480-0DF9-254E-AE74-AE0FCF984E49}"/>
              </a:ext>
            </a:extLst>
          </p:cNvPr>
          <p:cNvSpPr/>
          <p:nvPr/>
        </p:nvSpPr>
        <p:spPr>
          <a:xfrm>
            <a:off x="140400" y="2554798"/>
            <a:ext cx="2766608" cy="1517647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Каждый элемент справочника это или конкретное рабочее место (детальный учет) или группа рабочих мест (учет в более общем виде).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F284626-44BB-6741-BD40-6F4845784CB5}"/>
              </a:ext>
            </a:extLst>
          </p:cNvPr>
          <p:cNvSpPr/>
          <p:nvPr/>
        </p:nvSpPr>
        <p:spPr>
          <a:xfrm>
            <a:off x="140400" y="4295564"/>
            <a:ext cx="2766608" cy="1517647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установка норм для площадей и типов рабочих мест и контроль соблюдения установленных норм.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9763A9-BBAD-4344-B547-771A56AD4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4" y="3589593"/>
            <a:ext cx="4567416" cy="3253105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38658249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19B5EF-87F6-4130-A5F0-CDCED98D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599"/>
            <a:ext cx="6738088" cy="5230555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РАССТАНОВКА РАБОЧИХ МЕСТ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2238374"/>
          </a:xfrm>
          <a:prstGeom prst="roundRect">
            <a:avLst>
              <a:gd name="adj" fmla="val 4523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 размещения сотрудников на рабочих местах необходимо определить, в каких помещениях расположены рабочие места, в каком количестве и к каким подразделениям они относятся.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153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AF8BA-F66C-457A-B3D3-DE8C2296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6748151" cy="4042464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РАЗМЕЩЕНИЕ СОТРУДНИКОВ  НА РАБОЧИХ МЕСТАХ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8065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На рабочих местах можно размещать как сотрудников своих организаций, так и сотрудников сторонних компаний (с детализацией до контрагентов и физических лиц).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F536DFF-C99C-8648-B886-9B79B0D52AAF}"/>
              </a:ext>
            </a:extLst>
          </p:cNvPr>
          <p:cNvSpPr/>
          <p:nvPr/>
        </p:nvSpPr>
        <p:spPr>
          <a:xfrm>
            <a:off x="140400" y="3066963"/>
            <a:ext cx="2766608" cy="18065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Размещение сотрудника на рабочем месте может фиксироваться как на конкретный срок, так и на неопределенный, с возможностью уточнения даты окончания в дальнейшем.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974D38C-64AB-D44B-AE91-D193968A60D0}"/>
              </a:ext>
            </a:extLst>
          </p:cNvPr>
          <p:cNvSpPr/>
          <p:nvPr/>
        </p:nvSpPr>
        <p:spPr>
          <a:xfrm>
            <a:off x="140400" y="5140326"/>
            <a:ext cx="2766608" cy="1417151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Учет использования рабочих мест ведется с детализацией по организациям и подразделениям, в интересах которых они используются.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0027B4A-A109-1946-BD43-FB71E2FD8648}"/>
              </a:ext>
            </a:extLst>
          </p:cNvPr>
          <p:cNvSpPr/>
          <p:nvPr/>
        </p:nvSpPr>
        <p:spPr>
          <a:xfrm>
            <a:off x="3038400" y="5140326"/>
            <a:ext cx="2766608" cy="1417151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При размещении сотрудников выполняется контроль занятости рабочих мест.</a:t>
            </a:r>
          </a:p>
        </p:txBody>
      </p:sp>
    </p:spTree>
    <p:extLst>
      <p:ext uri="{BB962C8B-B14F-4D97-AF65-F5344CB8AC3E}">
        <p14:creationId xmlns:p14="http://schemas.microsoft.com/office/powerpoint/2010/main" val="39271921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446E1B-520F-4175-ABB3-87AF6B28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1"/>
            <a:ext cx="9054197" cy="4141266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РЕЗЕРВИРОВАНИЕ РАБОЧИХ МЕСТ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2238374"/>
          </a:xfrm>
          <a:prstGeom prst="roundRect">
            <a:avLst>
              <a:gd name="adj" fmla="val 531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Предусмотрено резервирование рабочих мест (например, когда планируется выход на работу нового сотрудника), установка резерва делает рабочее место недоступным для размещения других сотрудников.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786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7D7BC5-FFDE-4551-B028-B1AB1F00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2" y="993600"/>
            <a:ext cx="9013200" cy="5249913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ЗАЯВКИ НА РАЗМЕЩЕНИЕ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2238374"/>
          </a:xfrm>
          <a:prstGeom prst="roundRect">
            <a:avLst>
              <a:gd name="adj" fmla="val 5189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управления процессами размещения сотрудников на рабочих местах и перемещения сотрудников со старых рабочих мест на новые предусмотрен механизм заявок.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796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ВИЗУАЛИЗАЦИЯ РАБОЧИХ МЕСТ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1715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Предусмотрена возможность отображения рабочих мест на графических планах помещений.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11ED9EA-A3C7-4F43-9BB4-BFA96A16D528}"/>
              </a:ext>
            </a:extLst>
          </p:cNvPr>
          <p:cNvSpPr/>
          <p:nvPr/>
        </p:nvSpPr>
        <p:spPr>
          <a:xfrm>
            <a:off x="140400" y="2453707"/>
            <a:ext cx="2766608" cy="1047143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Рабочие места выделяются цветом в зависимости от состояния использования.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C2134E7-27BC-3341-B6B1-53F5881F40C8}"/>
              </a:ext>
            </a:extLst>
          </p:cNvPr>
          <p:cNvSpPr/>
          <p:nvPr/>
        </p:nvSpPr>
        <p:spPr>
          <a:xfrm>
            <a:off x="140400" y="3789383"/>
            <a:ext cx="2766608" cy="1047143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Возможен вывод любой информации по рабочим местам в текстовом виде.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89BBCCF-75CD-6142-BD91-698AE9630931}"/>
              </a:ext>
            </a:extLst>
          </p:cNvPr>
          <p:cNvSpPr/>
          <p:nvPr/>
        </p:nvSpPr>
        <p:spPr>
          <a:xfrm>
            <a:off x="140400" y="5125059"/>
            <a:ext cx="2766608" cy="1047143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Доступен поиск рабочих мест на плане по произвольным характеристикам.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1AE350-5EDB-4255-BF05-E79B4F013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8564610" cy="5178602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30773024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ОТЧЕТНОСТЬ ПО РАБОЧИМ МЕСТАМ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1715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Для контроля за рабочими местами в системе предусмотрен набор отчетов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455810-A32D-A744-8454-78003DA33CA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993600"/>
            <a:ext cx="6617970" cy="4697730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5C7172-D8A9-45B3-B362-5761BB241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99" y="993600"/>
            <a:ext cx="8058813" cy="5251336"/>
          </a:xfrm>
          <a:prstGeom prst="rect">
            <a:avLst/>
          </a:prstGeom>
          <a:ln w="6350"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30728460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ОТЧЕТНОСТЬ ПО РАБОЧИМ МЕСТАМ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7557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Выполняется контроль обеспечения сотрудников рабочими местами, освобождения рабочих мест при увольнении, соответствия рабочих мест установленным нормам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993600"/>
            <a:ext cx="8031435" cy="5712982"/>
          </a:xfrm>
          <a:prstGeom prst="rect">
            <a:avLst/>
          </a:prstGeom>
          <a:noFill/>
          <a:ln w="6350">
            <a:solidFill>
              <a:srgbClr val="6449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916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3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ОТЧЕТНОСТЬ ПО РАБОЧИМ МЕСТАМ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F116AF9-1CE2-C545-8B78-96582BDCF9AA}"/>
              </a:ext>
            </a:extLst>
          </p:cNvPr>
          <p:cNvSpPr/>
          <p:nvPr/>
        </p:nvSpPr>
        <p:spPr>
          <a:xfrm>
            <a:off x="140400" y="993600"/>
            <a:ext cx="2766608" cy="1755774"/>
          </a:xfrm>
          <a:prstGeom prst="roundRect">
            <a:avLst>
              <a:gd name="adj" fmla="val 7696"/>
            </a:avLst>
          </a:prstGeom>
          <a:noFill/>
          <a:ln>
            <a:solidFill>
              <a:srgbClr val="523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400" dirty="0">
                <a:solidFill>
                  <a:srgbClr val="785793"/>
                </a:solidFill>
                <a:latin typeface="Helvetica" pitchFamily="2" charset="0"/>
              </a:rPr>
              <a:t>По каждой организации и подразделению анализируются объемы занятых и свободных площадей, в т.ч. с учетом норм размещения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.</a:t>
            </a:r>
            <a:endParaRPr lang="ru-RU" altLang="ru-RU" sz="1400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C7C1EF-EA27-4289-A7F4-237F6EB6D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00" y="993600"/>
            <a:ext cx="9141690" cy="3646918"/>
          </a:xfrm>
          <a:prstGeom prst="rect">
            <a:avLst/>
          </a:prstGeom>
          <a:ln>
            <a:solidFill>
              <a:srgbClr val="343153"/>
            </a:solidFill>
          </a:ln>
        </p:spPr>
      </p:pic>
    </p:spTree>
    <p:extLst>
      <p:ext uri="{BB962C8B-B14F-4D97-AF65-F5344CB8AC3E}">
        <p14:creationId xmlns:p14="http://schemas.microsoft.com/office/powerpoint/2010/main" val="3575943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</a:rPr>
              <a:t>ПОДРОБНОЕ ОПИСАНИЕ ПОДСИСТЕМЫ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14CE6F3-88BB-4663-8579-AEE4BB8A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2722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21BA57E7-404E-4A3F-84AA-61A4ED48E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00" y="1123200"/>
            <a:ext cx="8591832" cy="42165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80000"/>
              </a:spcBef>
              <a:buClr>
                <a:srgbClr val="553B11"/>
              </a:buClr>
              <a:buBlip>
                <a:blip r:embed="rId3"/>
              </a:buBlip>
              <a:defRPr sz="2400">
                <a:solidFill>
                  <a:srgbClr val="CC330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8F5D"/>
              </a:buClr>
              <a:buFont typeface="Wingdings" pitchFamily="2" charset="2"/>
              <a:buBlip>
                <a:blip r:embed="rId4"/>
              </a:buBlip>
              <a:defRPr sz="2000" b="1">
                <a:solidFill>
                  <a:srgbClr val="CCCC0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5"/>
              </a:buBlip>
              <a:defRPr sz="2400" b="1" i="1">
                <a:solidFill>
                  <a:srgbClr val="937E49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реестром объектов недвижимости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доходной аренды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взаиморасчетами по доходной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договорами и взаиморасчетами по расходной аренде</a:t>
            </a: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000066">
                    <a:alpha val="10000"/>
                  </a:srgbClr>
                </a:solidFill>
                <a:latin typeface="Helvetica" pitchFamily="2" charset="0"/>
              </a:rPr>
              <a:t>Управление рабочими местами</a:t>
            </a:r>
          </a:p>
          <a:p>
            <a:pPr marL="342900" indent="-342900">
              <a:spcBef>
                <a:spcPct val="50000"/>
              </a:spcBef>
              <a:buClrTx/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71660"/>
                </a:solidFill>
                <a:latin typeface="Helvetica" pitchFamily="2" charset="0"/>
              </a:rPr>
              <a:t>Управление эксплуатацией объектов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4155748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4511</Words>
  <Application>Microsoft Office PowerPoint</Application>
  <PresentationFormat>Широкоэкранный</PresentationFormat>
  <Paragraphs>489</Paragraphs>
  <Slides>115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115</vt:i4>
      </vt:variant>
    </vt:vector>
  </HeadingPairs>
  <TitlesOfParts>
    <vt:vector size="123" baseType="lpstr">
      <vt:lpstr>Arial</vt:lpstr>
      <vt:lpstr>Calibri</vt:lpstr>
      <vt:lpstr>Century Gothic</vt:lpstr>
      <vt:lpstr>Helvetica</vt:lpstr>
      <vt:lpstr>Helvetica Neue Medium</vt:lpstr>
      <vt:lpstr>Times New Roman</vt:lpstr>
      <vt:lpstr>Wingdings</vt:lpstr>
      <vt:lpstr>Тема Office</vt:lpstr>
      <vt:lpstr>1С:Управление недвижимостью и арендой КОРП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Жишкова</dc:creator>
  <cp:lastModifiedBy>Орехов Игорь Евгеньевич</cp:lastModifiedBy>
  <cp:revision>563</cp:revision>
  <dcterms:created xsi:type="dcterms:W3CDTF">2021-03-09T09:54:51Z</dcterms:created>
  <dcterms:modified xsi:type="dcterms:W3CDTF">2022-12-15T11:37:50Z</dcterms:modified>
</cp:coreProperties>
</file>